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1" autoAdjust="0"/>
    <p:restoredTop sz="94581" autoAdjust="0"/>
  </p:normalViewPr>
  <p:slideViewPr>
    <p:cSldViewPr snapToGrid="0" snapToObjects="1">
      <p:cViewPr varScale="1">
        <p:scale>
          <a:sx n="122" d="100"/>
          <a:sy n="122" d="100"/>
        </p:scale>
        <p:origin x="114" y="26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578D8F-5587-950B-2E59-FFEEFF164A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F547EF-C296-7604-616F-021EE2F910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3B4D58E-CBAA-F7B7-AED5-10A1659CF74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E874AA4-DB0D-7876-C798-EEED34D50D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539D0B4A-B1A8-9C76-0B2A-A7D7F58FFF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0AB9A7E-BDE5-CC8F-3CFD-CF786D47D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495B84-EA5C-4446-B9A0-E411669C91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F255CF-78A9-3BBF-C1FE-5D5DF52E86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389D0-85EA-4EF6-AF17-8AADCE03DCD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4CFE5D7-A78F-FA73-56D0-1E2608A82C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E803DB1-E319-4B9A-7855-4AF4708FE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9CD911-79F7-C22D-296D-07E354F7D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D673-4B74-422C-8D35-C1A7A18522D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7C2C7E5-63FC-BE7E-2AA8-61A71C63EF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C6883E-8863-00BD-2D81-5633DD666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F10FBB-AB30-D129-4111-8E42E5FC3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3265-DBC1-47FA-B955-ADD566438AB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CB1F9D5-FBD1-3F27-5F12-29ECDC46E5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ECF404-BFDA-5142-D035-03D9A17E5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50ECC7-3499-BF04-9E16-17752B14F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7525C-3985-42AE-A3BB-8A4393263F5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770108F-0107-DC6A-B3A3-C0514A9707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3BAF5BD-40EF-ADC4-B10B-99DB961B1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F0DEDB-2837-3E2D-15B5-3F693DED8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98788-8881-470F-A2CA-61721B87CCB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B55DBB0-9B78-B9A5-542D-13BC3A8B1E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EE83369-DDED-1F13-6678-750105C6B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C4DA6C-E7F6-C424-74B7-D2364ABE9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64BB7-953D-450B-8E0C-9015799B828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BD8B884-1D21-1AD6-5ADB-9C71EFF2D2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E379C61-3226-A13E-618A-A0B026162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8F8C7F-B96F-F525-96BD-423092952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98367-F780-4E3C-A69F-EA72EFCFD8A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66C42CC-C1F0-C727-7FF3-76AF1D5E91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A8666C3-5582-2210-A4A1-6A365FF86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504E31-4554-79EE-4EAC-C2D39010DC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35A7D-BD50-4F15-BD77-9EB107C57C2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3A877D6-5655-A6F6-7673-FFBBCB79D7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4D9902B-58C6-DFFA-439A-F6E025A86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FE7A-1B19-949B-7C9F-CBD295C81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8A02E-8F4F-C455-F986-F5411D1B3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9DB4-B35F-D6CA-A4D3-4A8BD6BD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60674-B8A1-898D-5254-AA8C8D56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95D82-4534-5CE9-7614-A082BB27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9C65-AD34-42D9-8805-41508DE71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7FDF-042F-A0AD-2274-D14C9490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0814F-F653-84D4-672B-E15563211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0A08B-D6BA-8C47-B641-CAD6B2C8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90FB0-555A-4207-6903-0AFF672A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67BB-27CF-57D3-2236-E312F2EE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F220-B39D-41AB-A2BE-713BAD919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78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86B3E-067B-6B26-D375-0E558584E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D2F5E-8C83-6330-5A17-E7078DB3D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F47DA-0E09-E9B6-39DA-DD84AFB1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EDFD1-64ED-5FB6-422E-104EDEC0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F5D82-3FCF-6E71-F383-C1F7E229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22DD-B61E-4140-8240-FDB7941A38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9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CE56-6895-52DC-F55D-601E178F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D821B-164D-D361-4503-36A168D7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6C6B3-86EC-F2A2-1FB2-9FEFDEF8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862AF-29DC-D625-F65B-849B44E5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1EE8F-7A38-9A2E-9B3C-98B5A148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3B861-1828-49A9-BF58-D1A4B152B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3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027B-A892-3819-8EE4-5378D86C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A264B-F0DE-7E92-990D-B8D6AB24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B947C-E41C-0BE4-C578-24F6BCDB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CB75-CC68-F77C-3677-1477FF3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782F-4623-3121-FCF7-600D6F59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5A8CE-4F52-4D05-B92D-55B6721FB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57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6F307-1FC8-D4B9-1C1D-62F36290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C5A6-91D6-EE57-AC18-28CA8CD66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40BE-C890-A922-4E02-99DD6955E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14AAF-0C1F-4F07-2EE1-194B535D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4F6A9-C40B-0E6F-055D-6668A412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84318-F91D-8781-D50B-357B3C34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68536-F401-418E-B229-7549CE3D5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3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996F-0811-7C69-D19D-B4044083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DFEE5-D2B1-7925-432F-0003A6BF4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5F4E6-C62F-9023-53C6-2513C458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BFFDF-8815-F8EF-7512-09C1BB43C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57C2A-6CF1-48CC-F4DE-AF481F804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D9713-4C52-1395-E5CF-B9B135A3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5FE92-C8B0-EF8B-9C6A-CF3267F7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42A64-C295-6AC5-8E17-283126A6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5F2D8-8A68-4762-A394-464316D3C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71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6A49-9FC3-8D5D-E0C6-8D7A2D82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1BFBB-84AB-7499-2A24-9AD42FF8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3706C-2A1F-4197-F04F-66933C5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89CF0-7240-CFF1-2424-9B8FDFF4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F6AF6-04F9-4327-8204-43A84688C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4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249F4-7E5E-AD12-81EA-5D9633CC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417AB-6D98-26C7-CB9B-9A78D623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9E7DF-5051-9E6D-6351-D1FD8117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96365-C928-4CB4-972E-17397C2B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0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EA306-2ACE-551B-585A-A298E312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7DFA6-59BE-47AC-8153-07EEBB03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3FF8A-3860-2EDF-102A-A53747F34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3D0A9-D63D-E2C5-1EA4-8355441C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7AB39-EBF8-254F-8B0C-25B27559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19F92-6214-B3A4-ED06-1930CD58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DD52-9BAA-4DB3-AED8-53A659F19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33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73F1-9053-07DC-CF91-0F30398D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8C0E0-9839-A748-D5E4-7063E5644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780E9-B2B3-117B-ED24-D47600124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D0E57-2699-92F5-281D-F5EDE7F6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D20F2-6370-7AEB-E365-41EA06E9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D8F8F-F4F6-8078-EE97-B8816C1F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D49D6-111A-431F-917F-E684BC06A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7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315CF3-1E37-A765-1217-6EE84E11E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AA29CE-61F5-B5E0-48A3-5F6F6BB73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F37FC0-70B4-E9AB-8252-6E3B5300F8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A9C95F-2333-7DEE-538B-F825AD3139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BADEDC-2715-50C3-0815-A279F85D44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F84103-6714-4EEE-B1F9-0B6EAC2834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>
            <a:extLst>
              <a:ext uri="{FF2B5EF4-FFF2-40B4-BE49-F238E27FC236}">
                <a16:creationId xmlns:a16="http://schemas.microsoft.com/office/drawing/2014/main" id="{A3134933-D385-8A32-0012-8DAFEA8C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Freeform 6">
            <a:extLst>
              <a:ext uri="{FF2B5EF4-FFF2-40B4-BE49-F238E27FC236}">
                <a16:creationId xmlns:a16="http://schemas.microsoft.com/office/drawing/2014/main" id="{41EB598D-99B5-9135-B35D-F4E813386F4D}"/>
              </a:ext>
            </a:extLst>
          </p:cNvPr>
          <p:cNvSpPr>
            <a:spLocks/>
          </p:cNvSpPr>
          <p:nvPr/>
        </p:nvSpPr>
        <p:spPr bwMode="auto">
          <a:xfrm>
            <a:off x="1371600" y="1238250"/>
            <a:ext cx="2590800" cy="1719263"/>
          </a:xfrm>
          <a:custGeom>
            <a:avLst/>
            <a:gdLst>
              <a:gd name="T0" fmla="*/ 0 w 1632"/>
              <a:gd name="T1" fmla="*/ 1104 h 1104"/>
              <a:gd name="T2" fmla="*/ 1008 w 1632"/>
              <a:gd name="T3" fmla="*/ 0 h 1104"/>
              <a:gd name="T4" fmla="*/ 1632 w 1632"/>
              <a:gd name="T5" fmla="*/ 1104 h 1104"/>
              <a:gd name="T6" fmla="*/ 816 w 1632"/>
              <a:gd name="T7" fmla="*/ 816 h 1104"/>
              <a:gd name="T8" fmla="*/ 0 w 1632"/>
              <a:gd name="T9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104">
                <a:moveTo>
                  <a:pt x="0" y="1104"/>
                </a:moveTo>
                <a:lnTo>
                  <a:pt x="1008" y="0"/>
                </a:lnTo>
                <a:lnTo>
                  <a:pt x="1632" y="1104"/>
                </a:lnTo>
                <a:lnTo>
                  <a:pt x="816" y="816"/>
                </a:lnTo>
                <a:lnTo>
                  <a:pt x="0" y="1104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1A56B983-2E77-FBBC-BB1A-17CB6D9CC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838" y="2500313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i="1">
                <a:latin typeface="Brush Script" pitchFamily="66" charset="0"/>
              </a:rPr>
              <a:t>2x</a:t>
            </a:r>
          </a:p>
        </p:txBody>
      </p:sp>
      <p:grpSp>
        <p:nvGrpSpPr>
          <p:cNvPr id="2064" name="Group 16">
            <a:extLst>
              <a:ext uri="{FF2B5EF4-FFF2-40B4-BE49-F238E27FC236}">
                <a16:creationId xmlns:a16="http://schemas.microsoft.com/office/drawing/2014/main" id="{3F6E1939-69FB-7116-114E-9748FCF96C32}"/>
              </a:ext>
            </a:extLst>
          </p:cNvPr>
          <p:cNvGrpSpPr>
            <a:grpSpLocks/>
          </p:cNvGrpSpPr>
          <p:nvPr/>
        </p:nvGrpSpPr>
        <p:grpSpPr bwMode="auto">
          <a:xfrm>
            <a:off x="2398713" y="1428750"/>
            <a:ext cx="730250" cy="1528763"/>
            <a:chOff x="1511" y="900"/>
            <a:chExt cx="460" cy="963"/>
          </a:xfrm>
        </p:grpSpPr>
        <p:sp>
          <p:nvSpPr>
            <p:cNvPr id="2055" name="Arc 7">
              <a:extLst>
                <a:ext uri="{FF2B5EF4-FFF2-40B4-BE49-F238E27FC236}">
                  <a16:creationId xmlns:a16="http://schemas.microsoft.com/office/drawing/2014/main" id="{2F9970DD-D869-C388-D7F3-421295225043}"/>
                </a:ext>
              </a:extLst>
            </p:cNvPr>
            <p:cNvSpPr>
              <a:spLocks/>
            </p:cNvSpPr>
            <p:nvPr/>
          </p:nvSpPr>
          <p:spPr bwMode="auto">
            <a:xfrm rot="3584865" flipV="1">
              <a:off x="1537" y="1513"/>
              <a:ext cx="324" cy="376"/>
            </a:xfrm>
            <a:custGeom>
              <a:avLst/>
              <a:gdLst>
                <a:gd name="G0" fmla="+- 1859 0 0"/>
                <a:gd name="G1" fmla="+- 21600 0 0"/>
                <a:gd name="G2" fmla="+- 21600 0 0"/>
                <a:gd name="T0" fmla="*/ 0 w 23459"/>
                <a:gd name="T1" fmla="*/ 80 h 38383"/>
                <a:gd name="T2" fmla="*/ 15456 w 23459"/>
                <a:gd name="T3" fmla="*/ 38383 h 38383"/>
                <a:gd name="T4" fmla="*/ 1859 w 23459"/>
                <a:gd name="T5" fmla="*/ 21600 h 38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59" h="38383" fill="none" extrusionOk="0">
                  <a:moveTo>
                    <a:pt x="0" y="80"/>
                  </a:moveTo>
                  <a:cubicBezTo>
                    <a:pt x="618" y="26"/>
                    <a:pt x="1238" y="0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</a:path>
                <a:path w="23459" h="38383" stroke="0" extrusionOk="0">
                  <a:moveTo>
                    <a:pt x="0" y="80"/>
                  </a:moveTo>
                  <a:cubicBezTo>
                    <a:pt x="618" y="26"/>
                    <a:pt x="1238" y="0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  <a:lnTo>
                    <a:pt x="1859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8" name="Arc 10">
              <a:extLst>
                <a:ext uri="{FF2B5EF4-FFF2-40B4-BE49-F238E27FC236}">
                  <a16:creationId xmlns:a16="http://schemas.microsoft.com/office/drawing/2014/main" id="{25B9D94C-705B-5759-5F82-59A6460274E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758" y="900"/>
              <a:ext cx="213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9" name="Text Box 11">
            <a:extLst>
              <a:ext uri="{FF2B5EF4-FFF2-40B4-BE49-F238E27FC236}">
                <a16:creationId xmlns:a16="http://schemas.microsoft.com/office/drawing/2014/main" id="{0631280E-D15F-5D80-0366-56D81DA8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11938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latin typeface="Brush Script" pitchFamily="66" charset="0"/>
              </a:rPr>
              <a:t>x</a:t>
            </a:r>
          </a:p>
        </p:txBody>
      </p:sp>
      <p:grpSp>
        <p:nvGrpSpPr>
          <p:cNvPr id="2063" name="Group 15">
            <a:extLst>
              <a:ext uri="{FF2B5EF4-FFF2-40B4-BE49-F238E27FC236}">
                <a16:creationId xmlns:a16="http://schemas.microsoft.com/office/drawing/2014/main" id="{E918E5C3-8DD3-7250-9647-CF5D69B2B2B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89163"/>
            <a:ext cx="5481638" cy="2543175"/>
            <a:chOff x="864" y="1379"/>
            <a:chExt cx="3453" cy="1602"/>
          </a:xfrm>
        </p:grpSpPr>
        <p:sp>
          <p:nvSpPr>
            <p:cNvPr id="2060" name="Arc 12">
              <a:extLst>
                <a:ext uri="{FF2B5EF4-FFF2-40B4-BE49-F238E27FC236}">
                  <a16:creationId xmlns:a16="http://schemas.microsoft.com/office/drawing/2014/main" id="{EB9CEF63-EA59-5FBC-471B-E05F7EAE1F6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4" y="1379"/>
              <a:ext cx="1632" cy="1053"/>
            </a:xfrm>
            <a:custGeom>
              <a:avLst/>
              <a:gdLst>
                <a:gd name="G0" fmla="+- 19111 0 0"/>
                <a:gd name="G1" fmla="+- 21600 0 0"/>
                <a:gd name="G2" fmla="+- 21600 0 0"/>
                <a:gd name="T0" fmla="*/ 0 w 38182"/>
                <a:gd name="T1" fmla="*/ 11533 h 21600"/>
                <a:gd name="T2" fmla="*/ 38182 w 38182"/>
                <a:gd name="T3" fmla="*/ 11458 h 21600"/>
                <a:gd name="T4" fmla="*/ 19111 w 381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82" h="21600" fill="none" extrusionOk="0">
                  <a:moveTo>
                    <a:pt x="0" y="11533"/>
                  </a:moveTo>
                  <a:cubicBezTo>
                    <a:pt x="3736" y="4440"/>
                    <a:pt x="11094" y="0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</a:path>
                <a:path w="38182" h="21600" stroke="0" extrusionOk="0">
                  <a:moveTo>
                    <a:pt x="0" y="11533"/>
                  </a:moveTo>
                  <a:cubicBezTo>
                    <a:pt x="3736" y="4440"/>
                    <a:pt x="11094" y="0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  <a:lnTo>
                    <a:pt x="19111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1" name="Text Box 13">
              <a:extLst>
                <a:ext uri="{FF2B5EF4-FFF2-40B4-BE49-F238E27FC236}">
                  <a16:creationId xmlns:a16="http://schemas.microsoft.com/office/drawing/2014/main" id="{33A8EC04-7C2B-ABEE-2994-63D24E794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732"/>
              <a:ext cx="1773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2062" name="Line 14">
              <a:extLst>
                <a:ext uri="{FF2B5EF4-FFF2-40B4-BE49-F238E27FC236}">
                  <a16:creationId xmlns:a16="http://schemas.microsoft.com/office/drawing/2014/main" id="{8574FF7D-70D4-4AC7-7D66-DCDC22EA3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36" y="2312"/>
              <a:ext cx="408" cy="4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71" name="Group 23">
            <a:extLst>
              <a:ext uri="{FF2B5EF4-FFF2-40B4-BE49-F238E27FC236}">
                <a16:creationId xmlns:a16="http://schemas.microsoft.com/office/drawing/2014/main" id="{3390C0CC-1722-4628-7778-3AB2028912F3}"/>
              </a:ext>
            </a:extLst>
          </p:cNvPr>
          <p:cNvGrpSpPr>
            <a:grpSpLocks/>
          </p:cNvGrpSpPr>
          <p:nvPr/>
        </p:nvGrpSpPr>
        <p:grpSpPr bwMode="auto">
          <a:xfrm>
            <a:off x="2509838" y="1193800"/>
            <a:ext cx="3344862" cy="1362075"/>
            <a:chOff x="1581" y="752"/>
            <a:chExt cx="2107" cy="858"/>
          </a:xfrm>
        </p:grpSpPr>
        <p:sp>
          <p:nvSpPr>
            <p:cNvPr id="2065" name="Text Box 17">
              <a:extLst>
                <a:ext uri="{FF2B5EF4-FFF2-40B4-BE49-F238E27FC236}">
                  <a16:creationId xmlns:a16="http://schemas.microsoft.com/office/drawing/2014/main" id="{55C72945-D301-8E03-8A99-0C6DE218F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1" y="1379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grpSp>
          <p:nvGrpSpPr>
            <p:cNvPr id="2068" name="Group 20">
              <a:extLst>
                <a:ext uri="{FF2B5EF4-FFF2-40B4-BE49-F238E27FC236}">
                  <a16:creationId xmlns:a16="http://schemas.microsoft.com/office/drawing/2014/main" id="{20EBBB5B-A8F5-7B09-A785-C8F005D746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0" y="752"/>
              <a:ext cx="1978" cy="797"/>
              <a:chOff x="1710" y="752"/>
              <a:chExt cx="1978" cy="797"/>
            </a:xfrm>
          </p:grpSpPr>
          <p:sp>
            <p:nvSpPr>
              <p:cNvPr id="2066" name="Text Box 18">
                <a:extLst>
                  <a:ext uri="{FF2B5EF4-FFF2-40B4-BE49-F238E27FC236}">
                    <a16:creationId xmlns:a16="http://schemas.microsoft.com/office/drawing/2014/main" id="{993D2296-DB8D-A264-AE82-B5C5CC5DF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752"/>
                <a:ext cx="1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en-US"/>
                  <a:t>Centre of Circle</a:t>
                </a:r>
              </a:p>
            </p:txBody>
          </p:sp>
          <p:sp>
            <p:nvSpPr>
              <p:cNvPr id="2067" name="Line 19">
                <a:extLst>
                  <a:ext uri="{FF2B5EF4-FFF2-40B4-BE49-F238E27FC236}">
                    <a16:creationId xmlns:a16="http://schemas.microsoft.com/office/drawing/2014/main" id="{2D20F934-5CFB-F4CF-F575-077221B8A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10" y="957"/>
                <a:ext cx="786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70" name="Text Box 22">
            <a:extLst>
              <a:ext uri="{FF2B5EF4-FFF2-40B4-BE49-F238E27FC236}">
                <a16:creationId xmlns:a16="http://schemas.microsoft.com/office/drawing/2014/main" id="{97B02689-4853-B8C8-3215-97054D8CC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5346700"/>
            <a:ext cx="7023100" cy="91598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The Angle </a:t>
            </a:r>
            <a:r>
              <a:rPr lang="en-US" altLang="en-US" i="1"/>
              <a:t>x</a:t>
            </a:r>
            <a:r>
              <a:rPr lang="en-US" altLang="en-US"/>
              <a:t> subtended at the centre of a circle by an arc is twice the size of the angle on the circumference subtended by the same arc.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59" grpId="0"/>
      <p:bldP spid="20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>
            <a:extLst>
              <a:ext uri="{FF2B5EF4-FFF2-40B4-BE49-F238E27FC236}">
                <a16:creationId xmlns:a16="http://schemas.microsoft.com/office/drawing/2014/main" id="{D5C67C72-C18E-18ED-51F6-02B34E3A9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A6345187-8C27-B182-FDC0-9A79C4FB420A}"/>
              </a:ext>
            </a:extLst>
          </p:cNvPr>
          <p:cNvSpPr>
            <a:spLocks/>
          </p:cNvSpPr>
          <p:nvPr/>
        </p:nvSpPr>
        <p:spPr bwMode="auto">
          <a:xfrm>
            <a:off x="1400175" y="1190625"/>
            <a:ext cx="2324100" cy="1319213"/>
          </a:xfrm>
          <a:custGeom>
            <a:avLst/>
            <a:gdLst>
              <a:gd name="T0" fmla="*/ 0 w 1464"/>
              <a:gd name="T1" fmla="*/ 522 h 831"/>
              <a:gd name="T2" fmla="*/ 789 w 1464"/>
              <a:gd name="T3" fmla="*/ 831 h 831"/>
              <a:gd name="T4" fmla="*/ 1464 w 1464"/>
              <a:gd name="T5" fmla="*/ 309 h 831"/>
              <a:gd name="T6" fmla="*/ 786 w 1464"/>
              <a:gd name="T7" fmla="*/ 0 h 831"/>
              <a:gd name="T8" fmla="*/ 0 w 1464"/>
              <a:gd name="T9" fmla="*/ 522 h 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4" h="831">
                <a:moveTo>
                  <a:pt x="0" y="522"/>
                </a:moveTo>
                <a:lnTo>
                  <a:pt x="789" y="831"/>
                </a:lnTo>
                <a:lnTo>
                  <a:pt x="1464" y="309"/>
                </a:lnTo>
                <a:lnTo>
                  <a:pt x="786" y="0"/>
                </a:lnTo>
                <a:lnTo>
                  <a:pt x="0" y="522"/>
                </a:lnTo>
                <a:close/>
              </a:path>
            </a:pathLst>
          </a:custGeom>
          <a:solidFill>
            <a:srgbClr val="FFFF00">
              <a:alpha val="53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Arc 8">
            <a:extLst>
              <a:ext uri="{FF2B5EF4-FFF2-40B4-BE49-F238E27FC236}">
                <a16:creationId xmlns:a16="http://schemas.microsoft.com/office/drawing/2014/main" id="{4685F386-1E0A-D80B-BFA4-D17EA61FDA64}"/>
              </a:ext>
            </a:extLst>
          </p:cNvPr>
          <p:cNvSpPr>
            <a:spLocks/>
          </p:cNvSpPr>
          <p:nvPr/>
        </p:nvSpPr>
        <p:spPr bwMode="auto">
          <a:xfrm>
            <a:off x="2168525" y="2157413"/>
            <a:ext cx="966788" cy="588962"/>
          </a:xfrm>
          <a:custGeom>
            <a:avLst/>
            <a:gdLst>
              <a:gd name="G0" fmla="+- 21510 0 0"/>
              <a:gd name="G1" fmla="+- 5368 0 0"/>
              <a:gd name="G2" fmla="+- 21600 0 0"/>
              <a:gd name="T0" fmla="*/ 42432 w 43110"/>
              <a:gd name="T1" fmla="*/ 0 h 26968"/>
              <a:gd name="T2" fmla="*/ 0 w 43110"/>
              <a:gd name="T3" fmla="*/ 7337 h 26968"/>
              <a:gd name="T4" fmla="*/ 21510 w 43110"/>
              <a:gd name="T5" fmla="*/ 5368 h 2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10" h="26968" fill="none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</a:path>
              <a:path w="43110" h="26968" stroke="0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  <a:lnTo>
                  <a:pt x="21510" y="536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Arc 11">
            <a:extLst>
              <a:ext uri="{FF2B5EF4-FFF2-40B4-BE49-F238E27FC236}">
                <a16:creationId xmlns:a16="http://schemas.microsoft.com/office/drawing/2014/main" id="{A4CC3B76-49DF-6894-3624-2C6D844C6F65}"/>
              </a:ext>
            </a:extLst>
          </p:cNvPr>
          <p:cNvSpPr>
            <a:spLocks/>
          </p:cNvSpPr>
          <p:nvPr/>
        </p:nvSpPr>
        <p:spPr bwMode="auto">
          <a:xfrm flipH="1" flipV="1">
            <a:off x="2359025" y="1376363"/>
            <a:ext cx="776288" cy="114300"/>
          </a:xfrm>
          <a:custGeom>
            <a:avLst/>
            <a:gdLst>
              <a:gd name="G0" fmla="+- 20511 0 0"/>
              <a:gd name="G1" fmla="+- 21600 0 0"/>
              <a:gd name="G2" fmla="+- 21600 0 0"/>
              <a:gd name="T0" fmla="*/ 0 w 42111"/>
              <a:gd name="T1" fmla="*/ 14827 h 21600"/>
              <a:gd name="T2" fmla="*/ 42111 w 42111"/>
              <a:gd name="T3" fmla="*/ 21600 h 21600"/>
              <a:gd name="T4" fmla="*/ 20511 w 421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11" h="21600" fill="none" extrusionOk="0">
                <a:moveTo>
                  <a:pt x="0" y="14827"/>
                </a:moveTo>
                <a:cubicBezTo>
                  <a:pt x="2922" y="5977"/>
                  <a:pt x="11191" y="0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</a:path>
              <a:path w="42111" h="21600" stroke="0" extrusionOk="0">
                <a:moveTo>
                  <a:pt x="0" y="14827"/>
                </a:moveTo>
                <a:cubicBezTo>
                  <a:pt x="2922" y="5977"/>
                  <a:pt x="11191" y="0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  <a:lnTo>
                  <a:pt x="2051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13A887C3-D7B7-2707-1339-D3C16D2D1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430463"/>
            <a:ext cx="712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latin typeface="Brush Script" pitchFamily="66" charset="0"/>
              </a:rPr>
              <a:t>2x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6DB92411-725F-A123-0917-51E4B684B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119062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Brush Script" pitchFamily="66" charset="0"/>
              </a:rPr>
              <a:t>x</a:t>
            </a:r>
          </a:p>
        </p:txBody>
      </p:sp>
      <p:sp>
        <p:nvSpPr>
          <p:cNvPr id="3086" name="Arc 14">
            <a:extLst>
              <a:ext uri="{FF2B5EF4-FFF2-40B4-BE49-F238E27FC236}">
                <a16:creationId xmlns:a16="http://schemas.microsoft.com/office/drawing/2014/main" id="{6572F544-6B61-CF3F-9E3E-D7140E2263DF}"/>
              </a:ext>
            </a:extLst>
          </p:cNvPr>
          <p:cNvSpPr>
            <a:spLocks/>
          </p:cNvSpPr>
          <p:nvPr/>
        </p:nvSpPr>
        <p:spPr bwMode="auto">
          <a:xfrm flipV="1">
            <a:off x="1295400" y="1689100"/>
            <a:ext cx="2743200" cy="21701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34 w 43200"/>
              <a:gd name="T1" fmla="*/ 29842 h 35638"/>
              <a:gd name="T2" fmla="*/ 38016 w 43200"/>
              <a:gd name="T3" fmla="*/ 35638 h 35638"/>
              <a:gd name="T4" fmla="*/ 21600 w 43200"/>
              <a:gd name="T5" fmla="*/ 21600 h 35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5638" fill="none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</a:path>
              <a:path w="43200" h="35638" stroke="0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  <a:lnTo>
                  <a:pt x="2160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565DE2FE-4F85-8C58-F7FA-6B1CA956A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14312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o</a:t>
            </a:r>
          </a:p>
        </p:txBody>
      </p:sp>
      <p:grpSp>
        <p:nvGrpSpPr>
          <p:cNvPr id="3095" name="Group 23">
            <a:extLst>
              <a:ext uri="{FF2B5EF4-FFF2-40B4-BE49-F238E27FC236}">
                <a16:creationId xmlns:a16="http://schemas.microsoft.com/office/drawing/2014/main" id="{91EF7F83-792E-C22A-C349-776D2A25F136}"/>
              </a:ext>
            </a:extLst>
          </p:cNvPr>
          <p:cNvGrpSpPr>
            <a:grpSpLocks/>
          </p:cNvGrpSpPr>
          <p:nvPr/>
        </p:nvGrpSpPr>
        <p:grpSpPr bwMode="auto">
          <a:xfrm>
            <a:off x="2794000" y="3859213"/>
            <a:ext cx="3097213" cy="896937"/>
            <a:chOff x="1760" y="2431"/>
            <a:chExt cx="1951" cy="565"/>
          </a:xfrm>
        </p:grpSpPr>
        <p:sp>
          <p:nvSpPr>
            <p:cNvPr id="3088" name="Text Box 16">
              <a:extLst>
                <a:ext uri="{FF2B5EF4-FFF2-40B4-BE49-F238E27FC236}">
                  <a16:creationId xmlns:a16="http://schemas.microsoft.com/office/drawing/2014/main" id="{891543DB-4CCD-8044-82F9-BEEF3D2FD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2765"/>
              <a:ext cx="1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3089" name="Line 17">
              <a:extLst>
                <a:ext uri="{FF2B5EF4-FFF2-40B4-BE49-F238E27FC236}">
                  <a16:creationId xmlns:a16="http://schemas.microsoft.com/office/drawing/2014/main" id="{1A6F61A3-8019-B48D-6870-A7B19D537A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0" y="2431"/>
              <a:ext cx="486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46F6CFF9-E5D7-EAE3-05B0-794FCCD5D444}"/>
              </a:ext>
            </a:extLst>
          </p:cNvPr>
          <p:cNvGrpSpPr>
            <a:grpSpLocks/>
          </p:cNvGrpSpPr>
          <p:nvPr/>
        </p:nvGrpSpPr>
        <p:grpSpPr bwMode="auto">
          <a:xfrm>
            <a:off x="2690813" y="927100"/>
            <a:ext cx="5356225" cy="1582738"/>
            <a:chOff x="1695" y="584"/>
            <a:chExt cx="3374" cy="997"/>
          </a:xfrm>
        </p:grpSpPr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B950B03D-A17D-44CA-CAC5-3F1BD4E98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5" y="752"/>
              <a:ext cx="169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Text Box 19">
              <a:extLst>
                <a:ext uri="{FF2B5EF4-FFF2-40B4-BE49-F238E27FC236}">
                  <a16:creationId xmlns:a16="http://schemas.microsoft.com/office/drawing/2014/main" id="{E7B013D0-3B38-A7D5-AF57-DB1E4F1D9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3" y="584"/>
              <a:ext cx="1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Centre of Circle</a:t>
              </a:r>
            </a:p>
          </p:txBody>
        </p:sp>
      </p:grpSp>
      <p:sp>
        <p:nvSpPr>
          <p:cNvPr id="3092" name="Text Box 20">
            <a:extLst>
              <a:ext uri="{FF2B5EF4-FFF2-40B4-BE49-F238E27FC236}">
                <a16:creationId xmlns:a16="http://schemas.microsoft.com/office/drawing/2014/main" id="{A9985D25-4DFE-0A85-9D0B-FE72E1029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5341938"/>
            <a:ext cx="6075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Angle subtended at the Centre is twice the angle at the circumference</a:t>
            </a:r>
          </a:p>
        </p:txBody>
      </p:sp>
      <p:sp>
        <p:nvSpPr>
          <p:cNvPr id="3093" name="WordArt 21">
            <a:extLst>
              <a:ext uri="{FF2B5EF4-FFF2-40B4-BE49-F238E27FC236}">
                <a16:creationId xmlns:a16="http://schemas.microsoft.com/office/drawing/2014/main" id="{67695010-DC31-79EC-527A-62560ECDF0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7675" y="542925"/>
            <a:ext cx="16954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Case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1"/>
      <p:bldP spid="3087" grpId="0"/>
      <p:bldP spid="309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val 5">
            <a:extLst>
              <a:ext uri="{FF2B5EF4-FFF2-40B4-BE49-F238E27FC236}">
                <a16:creationId xmlns:a16="http://schemas.microsoft.com/office/drawing/2014/main" id="{6D8AB808-6C98-B179-F705-16E9EBF5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E624783F-BBEC-6AD7-62D1-72A8F3969C43}"/>
              </a:ext>
            </a:extLst>
          </p:cNvPr>
          <p:cNvSpPr>
            <a:spLocks/>
          </p:cNvSpPr>
          <p:nvPr/>
        </p:nvSpPr>
        <p:spPr bwMode="auto">
          <a:xfrm>
            <a:off x="1308100" y="2355850"/>
            <a:ext cx="2076450" cy="1308100"/>
          </a:xfrm>
          <a:custGeom>
            <a:avLst/>
            <a:gdLst>
              <a:gd name="T0" fmla="*/ 212 w 1308"/>
              <a:gd name="T1" fmla="*/ 672 h 824"/>
              <a:gd name="T2" fmla="*/ 0 w 1308"/>
              <a:gd name="T3" fmla="*/ 0 h 824"/>
              <a:gd name="T4" fmla="*/ 1308 w 1308"/>
              <a:gd name="T5" fmla="*/ 824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8" h="824">
                <a:moveTo>
                  <a:pt x="212" y="672"/>
                </a:moveTo>
                <a:lnTo>
                  <a:pt x="0" y="0"/>
                </a:lnTo>
                <a:lnTo>
                  <a:pt x="1308" y="8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54FBF591-CD87-DBFD-0C30-7B767427A777}"/>
              </a:ext>
            </a:extLst>
          </p:cNvPr>
          <p:cNvSpPr>
            <a:spLocks/>
          </p:cNvSpPr>
          <p:nvPr/>
        </p:nvSpPr>
        <p:spPr bwMode="auto">
          <a:xfrm>
            <a:off x="1638300" y="1231900"/>
            <a:ext cx="1752600" cy="2425700"/>
          </a:xfrm>
          <a:custGeom>
            <a:avLst/>
            <a:gdLst>
              <a:gd name="T0" fmla="*/ 0 w 1104"/>
              <a:gd name="T1" fmla="*/ 1384 h 1528"/>
              <a:gd name="T2" fmla="*/ 424 w 1104"/>
              <a:gd name="T3" fmla="*/ 0 h 1528"/>
              <a:gd name="T4" fmla="*/ 1104 w 1104"/>
              <a:gd name="T5" fmla="*/ 1528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528">
                <a:moveTo>
                  <a:pt x="0" y="1384"/>
                </a:moveTo>
                <a:lnTo>
                  <a:pt x="424" y="0"/>
                </a:lnTo>
                <a:lnTo>
                  <a:pt x="1104" y="1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DEF6CD43-95A6-0BD6-1B08-BE4A3AE7A018}"/>
              </a:ext>
            </a:extLst>
          </p:cNvPr>
          <p:cNvSpPr>
            <a:spLocks/>
          </p:cNvSpPr>
          <p:nvPr/>
        </p:nvSpPr>
        <p:spPr bwMode="auto">
          <a:xfrm>
            <a:off x="1651000" y="1720850"/>
            <a:ext cx="2114550" cy="1943100"/>
          </a:xfrm>
          <a:custGeom>
            <a:avLst/>
            <a:gdLst>
              <a:gd name="T0" fmla="*/ 0 w 1332"/>
              <a:gd name="T1" fmla="*/ 1076 h 1224"/>
              <a:gd name="T2" fmla="*/ 1332 w 1332"/>
              <a:gd name="T3" fmla="*/ 0 h 1224"/>
              <a:gd name="T4" fmla="*/ 1100 w 1332"/>
              <a:gd name="T5" fmla="*/ 1224 h 1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2" h="1224">
                <a:moveTo>
                  <a:pt x="0" y="1076"/>
                </a:moveTo>
                <a:lnTo>
                  <a:pt x="1332" y="0"/>
                </a:lnTo>
                <a:lnTo>
                  <a:pt x="1100" y="12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9" name="Group 13">
            <a:extLst>
              <a:ext uri="{FF2B5EF4-FFF2-40B4-BE49-F238E27FC236}">
                <a16:creationId xmlns:a16="http://schemas.microsoft.com/office/drawing/2014/main" id="{014A0B46-BC9A-66E7-DA89-06BFFAA5B38B}"/>
              </a:ext>
            </a:extLst>
          </p:cNvPr>
          <p:cNvGrpSpPr>
            <a:grpSpLocks/>
          </p:cNvGrpSpPr>
          <p:nvPr/>
        </p:nvGrpSpPr>
        <p:grpSpPr bwMode="auto">
          <a:xfrm>
            <a:off x="1346200" y="1295400"/>
            <a:ext cx="2470150" cy="1477963"/>
            <a:chOff x="848" y="816"/>
            <a:chExt cx="1556" cy="931"/>
          </a:xfrm>
        </p:grpSpPr>
        <p:sp>
          <p:nvSpPr>
            <p:cNvPr id="4106" name="Text Box 10">
              <a:extLst>
                <a:ext uri="{FF2B5EF4-FFF2-40B4-BE49-F238E27FC236}">
                  <a16:creationId xmlns:a16="http://schemas.microsoft.com/office/drawing/2014/main" id="{A60EDE5A-E281-963F-1895-951DAE1F6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" y="151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6DD283A4-5C2B-C5B2-1023-8577F61D1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8" y="81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F9292EC5-29CA-F3BD-DB52-F03BA246F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1140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</p:grpSp>
      <p:grpSp>
        <p:nvGrpSpPr>
          <p:cNvPr id="4121" name="Group 25">
            <a:extLst>
              <a:ext uri="{FF2B5EF4-FFF2-40B4-BE49-F238E27FC236}">
                <a16:creationId xmlns:a16="http://schemas.microsoft.com/office/drawing/2014/main" id="{B037CA21-2382-B941-027F-D48A4B8613C7}"/>
              </a:ext>
            </a:extLst>
          </p:cNvPr>
          <p:cNvGrpSpPr>
            <a:grpSpLocks/>
          </p:cNvGrpSpPr>
          <p:nvPr/>
        </p:nvGrpSpPr>
        <p:grpSpPr bwMode="auto">
          <a:xfrm>
            <a:off x="1397000" y="509588"/>
            <a:ext cx="5735638" cy="1976437"/>
            <a:chOff x="880" y="321"/>
            <a:chExt cx="3613" cy="1245"/>
          </a:xfrm>
        </p:grpSpPr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8E26A0B4-11D3-E4D7-77EB-4917D823F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6" y="321"/>
              <a:ext cx="19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We are ALL EQUAL</a:t>
              </a:r>
            </a:p>
          </p:txBody>
        </p:sp>
        <p:sp>
          <p:nvSpPr>
            <p:cNvPr id="4111" name="Line 15">
              <a:extLst>
                <a:ext uri="{FF2B5EF4-FFF2-40B4-BE49-F238E27FC236}">
                  <a16:creationId xmlns:a16="http://schemas.microsoft.com/office/drawing/2014/main" id="{CCF9BB96-3F6F-0003-D430-B9736DB75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2" y="552"/>
              <a:ext cx="204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07A09719-5F9D-67C9-0C6E-1F227C2E9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1" y="552"/>
              <a:ext cx="1063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Line 17">
              <a:extLst>
                <a:ext uri="{FF2B5EF4-FFF2-40B4-BE49-F238E27FC236}">
                  <a16:creationId xmlns:a16="http://schemas.microsoft.com/office/drawing/2014/main" id="{14DD3A31-4830-DA53-54E8-890681DD4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" y="602"/>
              <a:ext cx="1696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5" name="Arc 19">
            <a:extLst>
              <a:ext uri="{FF2B5EF4-FFF2-40B4-BE49-F238E27FC236}">
                <a16:creationId xmlns:a16="http://schemas.microsoft.com/office/drawing/2014/main" id="{64CE1D6C-23EE-0AEE-18B0-372A416FB38B}"/>
              </a:ext>
            </a:extLst>
          </p:cNvPr>
          <p:cNvSpPr>
            <a:spLocks/>
          </p:cNvSpPr>
          <p:nvPr/>
        </p:nvSpPr>
        <p:spPr bwMode="auto">
          <a:xfrm rot="8088653">
            <a:off x="1919288" y="2663825"/>
            <a:ext cx="1606550" cy="1393825"/>
          </a:xfrm>
          <a:custGeom>
            <a:avLst/>
            <a:gdLst>
              <a:gd name="G0" fmla="+- 0 0 0"/>
              <a:gd name="G1" fmla="+- 20460 0 0"/>
              <a:gd name="G2" fmla="+- 21600 0 0"/>
              <a:gd name="T0" fmla="*/ 6925 w 21600"/>
              <a:gd name="T1" fmla="*/ 0 h 22172"/>
              <a:gd name="T2" fmla="*/ 21532 w 21600"/>
              <a:gd name="T3" fmla="*/ 22172 h 22172"/>
              <a:gd name="T4" fmla="*/ 0 w 21600"/>
              <a:gd name="T5" fmla="*/ 20460 h 2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72" fill="none" extrusionOk="0">
                <a:moveTo>
                  <a:pt x="6924" y="0"/>
                </a:moveTo>
                <a:cubicBezTo>
                  <a:pt x="15696" y="2969"/>
                  <a:pt x="21600" y="11199"/>
                  <a:pt x="21600" y="20460"/>
                </a:cubicBezTo>
                <a:cubicBezTo>
                  <a:pt x="21600" y="21031"/>
                  <a:pt x="21577" y="21602"/>
                  <a:pt x="21532" y="22172"/>
                </a:cubicBezTo>
              </a:path>
              <a:path w="21600" h="22172" stroke="0" extrusionOk="0">
                <a:moveTo>
                  <a:pt x="6924" y="0"/>
                </a:moveTo>
                <a:cubicBezTo>
                  <a:pt x="15696" y="2969"/>
                  <a:pt x="21600" y="11199"/>
                  <a:pt x="21600" y="20460"/>
                </a:cubicBezTo>
                <a:cubicBezTo>
                  <a:pt x="21600" y="21031"/>
                  <a:pt x="21577" y="21602"/>
                  <a:pt x="21532" y="22172"/>
                </a:cubicBezTo>
                <a:lnTo>
                  <a:pt x="0" y="2046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18" name="Group 22">
            <a:extLst>
              <a:ext uri="{FF2B5EF4-FFF2-40B4-BE49-F238E27FC236}">
                <a16:creationId xmlns:a16="http://schemas.microsoft.com/office/drawing/2014/main" id="{5CB26BE9-AD5E-9992-8966-3768DC87C010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3860800"/>
            <a:ext cx="2505075" cy="1065213"/>
            <a:chOff x="1368" y="2432"/>
            <a:chExt cx="1578" cy="671"/>
          </a:xfrm>
        </p:grpSpPr>
        <p:sp>
          <p:nvSpPr>
            <p:cNvPr id="4116" name="Text Box 20">
              <a:extLst>
                <a:ext uri="{FF2B5EF4-FFF2-40B4-BE49-F238E27FC236}">
                  <a16:creationId xmlns:a16="http://schemas.microsoft.com/office/drawing/2014/main" id="{11F6C5DF-70D5-D40B-25EF-72950B5A5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8" y="2872"/>
              <a:ext cx="1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4117" name="Line 21">
              <a:extLst>
                <a:ext uri="{FF2B5EF4-FFF2-40B4-BE49-F238E27FC236}">
                  <a16:creationId xmlns:a16="http://schemas.microsoft.com/office/drawing/2014/main" id="{27ABFF5A-D9E0-173A-9973-0CE5BE75F6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432"/>
              <a:ext cx="152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9" name="WordArt 23">
            <a:extLst>
              <a:ext uri="{FF2B5EF4-FFF2-40B4-BE49-F238E27FC236}">
                <a16:creationId xmlns:a16="http://schemas.microsoft.com/office/drawing/2014/main" id="{95F9A62A-AA81-3975-3399-086D166B3E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050" y="5667375"/>
            <a:ext cx="7791450" cy="148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Angles Subtended in the same segment </a:t>
            </a:r>
          </a:p>
          <a:p>
            <a:r>
              <a:rPr lang="en-GB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of a circle are equal</a:t>
            </a:r>
          </a:p>
        </p:txBody>
      </p:sp>
      <p:sp>
        <p:nvSpPr>
          <p:cNvPr id="4120" name="WordArt 24">
            <a:extLst>
              <a:ext uri="{FF2B5EF4-FFF2-40B4-BE49-F238E27FC236}">
                <a16:creationId xmlns:a16="http://schemas.microsoft.com/office/drawing/2014/main" id="{0C7E881D-420B-2D06-9EFC-66517A33C1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529387" y="2627313"/>
            <a:ext cx="34385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en-GB" sz="3600" kern="1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Chop Sticks</a:t>
            </a:r>
          </a:p>
        </p:txBody>
      </p:sp>
      <p:sp>
        <p:nvSpPr>
          <p:cNvPr id="4125" name="Freeform 29">
            <a:extLst>
              <a:ext uri="{FF2B5EF4-FFF2-40B4-BE49-F238E27FC236}">
                <a16:creationId xmlns:a16="http://schemas.microsoft.com/office/drawing/2014/main" id="{DD936ACF-8A87-8B4B-D9B1-9730F11B59D1}"/>
              </a:ext>
            </a:extLst>
          </p:cNvPr>
          <p:cNvSpPr>
            <a:spLocks/>
          </p:cNvSpPr>
          <p:nvPr/>
        </p:nvSpPr>
        <p:spPr bwMode="auto">
          <a:xfrm>
            <a:off x="1651000" y="3416300"/>
            <a:ext cx="1727200" cy="438150"/>
          </a:xfrm>
          <a:custGeom>
            <a:avLst/>
            <a:gdLst>
              <a:gd name="T0" fmla="*/ 0 w 1088"/>
              <a:gd name="T1" fmla="*/ 0 h 276"/>
              <a:gd name="T2" fmla="*/ 1088 w 1088"/>
              <a:gd name="T3" fmla="*/ 136 h 276"/>
              <a:gd name="T4" fmla="*/ 1064 w 1088"/>
              <a:gd name="T5" fmla="*/ 156 h 276"/>
              <a:gd name="T6" fmla="*/ 1028 w 1088"/>
              <a:gd name="T7" fmla="*/ 176 h 276"/>
              <a:gd name="T8" fmla="*/ 976 w 1088"/>
              <a:gd name="T9" fmla="*/ 200 h 276"/>
              <a:gd name="T10" fmla="*/ 916 w 1088"/>
              <a:gd name="T11" fmla="*/ 224 h 276"/>
              <a:gd name="T12" fmla="*/ 864 w 1088"/>
              <a:gd name="T13" fmla="*/ 244 h 276"/>
              <a:gd name="T14" fmla="*/ 812 w 1088"/>
              <a:gd name="T15" fmla="*/ 248 h 276"/>
              <a:gd name="T16" fmla="*/ 752 w 1088"/>
              <a:gd name="T17" fmla="*/ 264 h 276"/>
              <a:gd name="T18" fmla="*/ 672 w 1088"/>
              <a:gd name="T19" fmla="*/ 272 h 276"/>
              <a:gd name="T20" fmla="*/ 604 w 1088"/>
              <a:gd name="T21" fmla="*/ 276 h 276"/>
              <a:gd name="T22" fmla="*/ 536 w 1088"/>
              <a:gd name="T23" fmla="*/ 272 h 276"/>
              <a:gd name="T24" fmla="*/ 480 w 1088"/>
              <a:gd name="T25" fmla="*/ 264 h 276"/>
              <a:gd name="T26" fmla="*/ 428 w 1088"/>
              <a:gd name="T27" fmla="*/ 256 h 276"/>
              <a:gd name="T28" fmla="*/ 372 w 1088"/>
              <a:gd name="T29" fmla="*/ 244 h 276"/>
              <a:gd name="T30" fmla="*/ 316 w 1088"/>
              <a:gd name="T31" fmla="*/ 236 h 276"/>
              <a:gd name="T32" fmla="*/ 268 w 1088"/>
              <a:gd name="T33" fmla="*/ 212 h 276"/>
              <a:gd name="T34" fmla="*/ 208 w 1088"/>
              <a:gd name="T35" fmla="*/ 184 h 276"/>
              <a:gd name="T36" fmla="*/ 148 w 1088"/>
              <a:gd name="T37" fmla="*/ 156 h 276"/>
              <a:gd name="T38" fmla="*/ 116 w 1088"/>
              <a:gd name="T39" fmla="*/ 128 h 276"/>
              <a:gd name="T40" fmla="*/ 76 w 1088"/>
              <a:gd name="T41" fmla="*/ 96 h 276"/>
              <a:gd name="T42" fmla="*/ 40 w 1088"/>
              <a:gd name="T43" fmla="*/ 68 h 276"/>
              <a:gd name="T44" fmla="*/ 16 w 1088"/>
              <a:gd name="T45" fmla="*/ 36 h 276"/>
              <a:gd name="T46" fmla="*/ 0 w 1088"/>
              <a:gd name="T4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8" h="276">
                <a:moveTo>
                  <a:pt x="0" y="0"/>
                </a:moveTo>
                <a:lnTo>
                  <a:pt x="1088" y="136"/>
                </a:lnTo>
                <a:lnTo>
                  <a:pt x="1064" y="156"/>
                </a:lnTo>
                <a:lnTo>
                  <a:pt x="1028" y="176"/>
                </a:lnTo>
                <a:lnTo>
                  <a:pt x="976" y="200"/>
                </a:lnTo>
                <a:lnTo>
                  <a:pt x="916" y="224"/>
                </a:lnTo>
                <a:lnTo>
                  <a:pt x="864" y="244"/>
                </a:lnTo>
                <a:lnTo>
                  <a:pt x="812" y="248"/>
                </a:lnTo>
                <a:lnTo>
                  <a:pt x="752" y="264"/>
                </a:lnTo>
                <a:lnTo>
                  <a:pt x="672" y="272"/>
                </a:lnTo>
                <a:lnTo>
                  <a:pt x="604" y="276"/>
                </a:lnTo>
                <a:lnTo>
                  <a:pt x="536" y="272"/>
                </a:lnTo>
                <a:lnTo>
                  <a:pt x="480" y="264"/>
                </a:lnTo>
                <a:lnTo>
                  <a:pt x="428" y="256"/>
                </a:lnTo>
                <a:lnTo>
                  <a:pt x="372" y="244"/>
                </a:lnTo>
                <a:lnTo>
                  <a:pt x="316" y="236"/>
                </a:lnTo>
                <a:lnTo>
                  <a:pt x="268" y="212"/>
                </a:lnTo>
                <a:lnTo>
                  <a:pt x="208" y="184"/>
                </a:lnTo>
                <a:lnTo>
                  <a:pt x="148" y="156"/>
                </a:lnTo>
                <a:lnTo>
                  <a:pt x="116" y="128"/>
                </a:lnTo>
                <a:lnTo>
                  <a:pt x="76" y="96"/>
                </a:lnTo>
                <a:lnTo>
                  <a:pt x="40" y="68"/>
                </a:lnTo>
                <a:lnTo>
                  <a:pt x="16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3000"/>
            </a:schemeClr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30" name="Group 34">
            <a:extLst>
              <a:ext uri="{FF2B5EF4-FFF2-40B4-BE49-F238E27FC236}">
                <a16:creationId xmlns:a16="http://schemas.microsoft.com/office/drawing/2014/main" id="{E2173010-C868-C9AD-4B19-4118C104F32B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663950"/>
            <a:ext cx="4618038" cy="655638"/>
            <a:chOff x="1584" y="2308"/>
            <a:chExt cx="2909" cy="413"/>
          </a:xfrm>
        </p:grpSpPr>
        <p:sp>
          <p:nvSpPr>
            <p:cNvPr id="4126" name="Line 30">
              <a:extLst>
                <a:ext uri="{FF2B5EF4-FFF2-40B4-BE49-F238E27FC236}">
                  <a16:creationId xmlns:a16="http://schemas.microsoft.com/office/drawing/2014/main" id="{C2064CE0-CFD0-352A-8541-E14E7EBF5D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308"/>
              <a:ext cx="186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Text Box 31">
              <a:extLst>
                <a:ext uri="{FF2B5EF4-FFF2-40B4-BE49-F238E27FC236}">
                  <a16:creationId xmlns:a16="http://schemas.microsoft.com/office/drawing/2014/main" id="{ED6EC4E0-7B36-65DE-4D7B-0A61C38C4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1" y="2490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Minor Segment</a:t>
              </a:r>
            </a:p>
          </p:txBody>
        </p:sp>
      </p:grpSp>
      <p:sp>
        <p:nvSpPr>
          <p:cNvPr id="4129" name="Freeform 33">
            <a:extLst>
              <a:ext uri="{FF2B5EF4-FFF2-40B4-BE49-F238E27FC236}">
                <a16:creationId xmlns:a16="http://schemas.microsoft.com/office/drawing/2014/main" id="{0868336B-AAC8-1F99-29A0-180AE571A79D}"/>
              </a:ext>
            </a:extLst>
          </p:cNvPr>
          <p:cNvSpPr>
            <a:spLocks/>
          </p:cNvSpPr>
          <p:nvPr/>
        </p:nvSpPr>
        <p:spPr bwMode="auto">
          <a:xfrm>
            <a:off x="1285875" y="1181100"/>
            <a:ext cx="2752725" cy="2457450"/>
          </a:xfrm>
          <a:custGeom>
            <a:avLst/>
            <a:gdLst>
              <a:gd name="T0" fmla="*/ 186 w 1734"/>
              <a:gd name="T1" fmla="*/ 1356 h 1548"/>
              <a:gd name="T2" fmla="*/ 132 w 1734"/>
              <a:gd name="T3" fmla="*/ 1290 h 1548"/>
              <a:gd name="T4" fmla="*/ 78 w 1734"/>
              <a:gd name="T5" fmla="*/ 1188 h 1548"/>
              <a:gd name="T6" fmla="*/ 36 w 1734"/>
              <a:gd name="T7" fmla="*/ 1080 h 1548"/>
              <a:gd name="T8" fmla="*/ 12 w 1734"/>
              <a:gd name="T9" fmla="*/ 954 h 1548"/>
              <a:gd name="T10" fmla="*/ 0 w 1734"/>
              <a:gd name="T11" fmla="*/ 846 h 1548"/>
              <a:gd name="T12" fmla="*/ 12 w 1734"/>
              <a:gd name="T13" fmla="*/ 750 h 1548"/>
              <a:gd name="T14" fmla="*/ 24 w 1734"/>
              <a:gd name="T15" fmla="*/ 642 h 1548"/>
              <a:gd name="T16" fmla="*/ 54 w 1734"/>
              <a:gd name="T17" fmla="*/ 558 h 1548"/>
              <a:gd name="T18" fmla="*/ 84 w 1734"/>
              <a:gd name="T19" fmla="*/ 480 h 1548"/>
              <a:gd name="T20" fmla="*/ 144 w 1734"/>
              <a:gd name="T21" fmla="*/ 384 h 1548"/>
              <a:gd name="T22" fmla="*/ 222 w 1734"/>
              <a:gd name="T23" fmla="*/ 282 h 1548"/>
              <a:gd name="T24" fmla="*/ 336 w 1734"/>
              <a:gd name="T25" fmla="*/ 174 h 1548"/>
              <a:gd name="T26" fmla="*/ 450 w 1734"/>
              <a:gd name="T27" fmla="*/ 102 h 1548"/>
              <a:gd name="T28" fmla="*/ 552 w 1734"/>
              <a:gd name="T29" fmla="*/ 60 h 1548"/>
              <a:gd name="T30" fmla="*/ 654 w 1734"/>
              <a:gd name="T31" fmla="*/ 30 h 1548"/>
              <a:gd name="T32" fmla="*/ 762 w 1734"/>
              <a:gd name="T33" fmla="*/ 12 h 1548"/>
              <a:gd name="T34" fmla="*/ 906 w 1734"/>
              <a:gd name="T35" fmla="*/ 0 h 1548"/>
              <a:gd name="T36" fmla="*/ 1020 w 1734"/>
              <a:gd name="T37" fmla="*/ 18 h 1548"/>
              <a:gd name="T38" fmla="*/ 1122 w 1734"/>
              <a:gd name="T39" fmla="*/ 42 h 1548"/>
              <a:gd name="T40" fmla="*/ 1218 w 1734"/>
              <a:gd name="T41" fmla="*/ 72 h 1548"/>
              <a:gd name="T42" fmla="*/ 1302 w 1734"/>
              <a:gd name="T43" fmla="*/ 120 h 1548"/>
              <a:gd name="T44" fmla="*/ 1410 w 1734"/>
              <a:gd name="T45" fmla="*/ 186 h 1548"/>
              <a:gd name="T46" fmla="*/ 1488 w 1734"/>
              <a:gd name="T47" fmla="*/ 252 h 1548"/>
              <a:gd name="T48" fmla="*/ 1584 w 1734"/>
              <a:gd name="T49" fmla="*/ 360 h 1548"/>
              <a:gd name="T50" fmla="*/ 1632 w 1734"/>
              <a:gd name="T51" fmla="*/ 438 h 1548"/>
              <a:gd name="T52" fmla="*/ 1674 w 1734"/>
              <a:gd name="T53" fmla="*/ 546 h 1548"/>
              <a:gd name="T54" fmla="*/ 1710 w 1734"/>
              <a:gd name="T55" fmla="*/ 654 h 1548"/>
              <a:gd name="T56" fmla="*/ 1734 w 1734"/>
              <a:gd name="T57" fmla="*/ 798 h 1548"/>
              <a:gd name="T58" fmla="*/ 1734 w 1734"/>
              <a:gd name="T59" fmla="*/ 906 h 1548"/>
              <a:gd name="T60" fmla="*/ 1722 w 1734"/>
              <a:gd name="T61" fmla="*/ 1008 h 1548"/>
              <a:gd name="T62" fmla="*/ 1692 w 1734"/>
              <a:gd name="T63" fmla="*/ 1104 h 1548"/>
              <a:gd name="T64" fmla="*/ 1650 w 1734"/>
              <a:gd name="T65" fmla="*/ 1206 h 1548"/>
              <a:gd name="T66" fmla="*/ 1566 w 1734"/>
              <a:gd name="T67" fmla="*/ 1344 h 1548"/>
              <a:gd name="T68" fmla="*/ 1512 w 1734"/>
              <a:gd name="T69" fmla="*/ 1404 h 1548"/>
              <a:gd name="T70" fmla="*/ 1428 w 1734"/>
              <a:gd name="T71" fmla="*/ 1482 h 1548"/>
              <a:gd name="T72" fmla="*/ 1332 w 1734"/>
              <a:gd name="T73" fmla="*/ 1548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34" h="1548">
                <a:moveTo>
                  <a:pt x="222" y="1404"/>
                </a:moveTo>
                <a:lnTo>
                  <a:pt x="186" y="1356"/>
                </a:lnTo>
                <a:lnTo>
                  <a:pt x="156" y="1326"/>
                </a:lnTo>
                <a:lnTo>
                  <a:pt x="132" y="1290"/>
                </a:lnTo>
                <a:lnTo>
                  <a:pt x="108" y="1236"/>
                </a:lnTo>
                <a:lnTo>
                  <a:pt x="78" y="1188"/>
                </a:lnTo>
                <a:lnTo>
                  <a:pt x="54" y="1140"/>
                </a:lnTo>
                <a:lnTo>
                  <a:pt x="36" y="1080"/>
                </a:lnTo>
                <a:lnTo>
                  <a:pt x="24" y="1026"/>
                </a:lnTo>
                <a:lnTo>
                  <a:pt x="12" y="954"/>
                </a:lnTo>
                <a:lnTo>
                  <a:pt x="6" y="900"/>
                </a:lnTo>
                <a:lnTo>
                  <a:pt x="0" y="846"/>
                </a:lnTo>
                <a:lnTo>
                  <a:pt x="0" y="792"/>
                </a:lnTo>
                <a:lnTo>
                  <a:pt x="12" y="750"/>
                </a:lnTo>
                <a:lnTo>
                  <a:pt x="18" y="696"/>
                </a:lnTo>
                <a:lnTo>
                  <a:pt x="24" y="642"/>
                </a:lnTo>
                <a:lnTo>
                  <a:pt x="36" y="600"/>
                </a:lnTo>
                <a:lnTo>
                  <a:pt x="54" y="558"/>
                </a:lnTo>
                <a:lnTo>
                  <a:pt x="72" y="522"/>
                </a:lnTo>
                <a:lnTo>
                  <a:pt x="84" y="480"/>
                </a:lnTo>
                <a:lnTo>
                  <a:pt x="120" y="414"/>
                </a:lnTo>
                <a:lnTo>
                  <a:pt x="144" y="384"/>
                </a:lnTo>
                <a:lnTo>
                  <a:pt x="180" y="324"/>
                </a:lnTo>
                <a:lnTo>
                  <a:pt x="222" y="282"/>
                </a:lnTo>
                <a:lnTo>
                  <a:pt x="270" y="234"/>
                </a:lnTo>
                <a:lnTo>
                  <a:pt x="336" y="174"/>
                </a:lnTo>
                <a:lnTo>
                  <a:pt x="378" y="144"/>
                </a:lnTo>
                <a:lnTo>
                  <a:pt x="450" y="102"/>
                </a:lnTo>
                <a:lnTo>
                  <a:pt x="486" y="78"/>
                </a:lnTo>
                <a:lnTo>
                  <a:pt x="552" y="60"/>
                </a:lnTo>
                <a:lnTo>
                  <a:pt x="606" y="42"/>
                </a:lnTo>
                <a:lnTo>
                  <a:pt x="654" y="30"/>
                </a:lnTo>
                <a:lnTo>
                  <a:pt x="714" y="18"/>
                </a:lnTo>
                <a:lnTo>
                  <a:pt x="762" y="12"/>
                </a:lnTo>
                <a:lnTo>
                  <a:pt x="834" y="12"/>
                </a:lnTo>
                <a:lnTo>
                  <a:pt x="906" y="0"/>
                </a:lnTo>
                <a:lnTo>
                  <a:pt x="954" y="12"/>
                </a:lnTo>
                <a:lnTo>
                  <a:pt x="1020" y="18"/>
                </a:lnTo>
                <a:lnTo>
                  <a:pt x="1062" y="24"/>
                </a:lnTo>
                <a:lnTo>
                  <a:pt x="1122" y="42"/>
                </a:lnTo>
                <a:lnTo>
                  <a:pt x="1176" y="60"/>
                </a:lnTo>
                <a:lnTo>
                  <a:pt x="1218" y="72"/>
                </a:lnTo>
                <a:lnTo>
                  <a:pt x="1254" y="90"/>
                </a:lnTo>
                <a:lnTo>
                  <a:pt x="1302" y="120"/>
                </a:lnTo>
                <a:lnTo>
                  <a:pt x="1350" y="150"/>
                </a:lnTo>
                <a:lnTo>
                  <a:pt x="1410" y="186"/>
                </a:lnTo>
                <a:lnTo>
                  <a:pt x="1452" y="228"/>
                </a:lnTo>
                <a:lnTo>
                  <a:pt x="1488" y="252"/>
                </a:lnTo>
                <a:lnTo>
                  <a:pt x="1518" y="288"/>
                </a:lnTo>
                <a:lnTo>
                  <a:pt x="1584" y="360"/>
                </a:lnTo>
                <a:lnTo>
                  <a:pt x="1602" y="396"/>
                </a:lnTo>
                <a:lnTo>
                  <a:pt x="1632" y="438"/>
                </a:lnTo>
                <a:lnTo>
                  <a:pt x="1656" y="492"/>
                </a:lnTo>
                <a:lnTo>
                  <a:pt x="1674" y="546"/>
                </a:lnTo>
                <a:lnTo>
                  <a:pt x="1692" y="588"/>
                </a:lnTo>
                <a:lnTo>
                  <a:pt x="1710" y="654"/>
                </a:lnTo>
                <a:lnTo>
                  <a:pt x="1728" y="720"/>
                </a:lnTo>
                <a:lnTo>
                  <a:pt x="1734" y="798"/>
                </a:lnTo>
                <a:lnTo>
                  <a:pt x="1734" y="852"/>
                </a:lnTo>
                <a:lnTo>
                  <a:pt x="1734" y="906"/>
                </a:lnTo>
                <a:lnTo>
                  <a:pt x="1728" y="954"/>
                </a:lnTo>
                <a:lnTo>
                  <a:pt x="1722" y="1008"/>
                </a:lnTo>
                <a:lnTo>
                  <a:pt x="1710" y="1062"/>
                </a:lnTo>
                <a:lnTo>
                  <a:pt x="1692" y="1104"/>
                </a:lnTo>
                <a:lnTo>
                  <a:pt x="1668" y="1158"/>
                </a:lnTo>
                <a:lnTo>
                  <a:pt x="1650" y="1206"/>
                </a:lnTo>
                <a:lnTo>
                  <a:pt x="1602" y="1290"/>
                </a:lnTo>
                <a:lnTo>
                  <a:pt x="1566" y="1344"/>
                </a:lnTo>
                <a:lnTo>
                  <a:pt x="1542" y="1374"/>
                </a:lnTo>
                <a:lnTo>
                  <a:pt x="1512" y="1404"/>
                </a:lnTo>
                <a:lnTo>
                  <a:pt x="1470" y="1458"/>
                </a:lnTo>
                <a:lnTo>
                  <a:pt x="1428" y="1482"/>
                </a:lnTo>
                <a:lnTo>
                  <a:pt x="1398" y="1518"/>
                </a:lnTo>
                <a:lnTo>
                  <a:pt x="1332" y="1548"/>
                </a:lnTo>
                <a:lnTo>
                  <a:pt x="222" y="1404"/>
                </a:lnTo>
                <a:close/>
              </a:path>
            </a:pathLst>
          </a:custGeom>
          <a:solidFill>
            <a:srgbClr val="CC99FF">
              <a:alpha val="28000"/>
            </a:srgbClr>
          </a:solidFill>
          <a:ln w="28575" cap="flat" cmpd="sng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51B8DD64-D8D6-0C2F-4F5C-E1ECECA364E5}"/>
              </a:ext>
            </a:extLst>
          </p:cNvPr>
          <p:cNvGrpSpPr>
            <a:grpSpLocks/>
          </p:cNvGrpSpPr>
          <p:nvPr/>
        </p:nvGrpSpPr>
        <p:grpSpPr bwMode="auto">
          <a:xfrm>
            <a:off x="3257550" y="2119313"/>
            <a:ext cx="3475038" cy="438150"/>
            <a:chOff x="2052" y="1335"/>
            <a:chExt cx="2189" cy="276"/>
          </a:xfrm>
        </p:grpSpPr>
        <p:sp>
          <p:nvSpPr>
            <p:cNvPr id="4131" name="Line 35">
              <a:extLst>
                <a:ext uri="{FF2B5EF4-FFF2-40B4-BE49-F238E27FC236}">
                  <a16:creationId xmlns:a16="http://schemas.microsoft.com/office/drawing/2014/main" id="{6089C564-BFAE-7A8A-3E48-4FF5332D48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2" y="1566"/>
              <a:ext cx="1212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Text Box 36">
              <a:extLst>
                <a:ext uri="{FF2B5EF4-FFF2-40B4-BE49-F238E27FC236}">
                  <a16:creationId xmlns:a16="http://schemas.microsoft.com/office/drawing/2014/main" id="{D8549560-8569-DC74-5984-50FA8C8A9C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133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Major Segment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>
            <a:extLst>
              <a:ext uri="{FF2B5EF4-FFF2-40B4-BE49-F238E27FC236}">
                <a16:creationId xmlns:a16="http://schemas.microsoft.com/office/drawing/2014/main" id="{9A97D1D6-6B2F-5834-B5D2-072E1868A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Freeform 5">
            <a:extLst>
              <a:ext uri="{FF2B5EF4-FFF2-40B4-BE49-F238E27FC236}">
                <a16:creationId xmlns:a16="http://schemas.microsoft.com/office/drawing/2014/main" id="{4646803C-696F-3E87-B695-25AB52A9979B}"/>
              </a:ext>
            </a:extLst>
          </p:cNvPr>
          <p:cNvSpPr>
            <a:spLocks/>
          </p:cNvSpPr>
          <p:nvPr/>
        </p:nvSpPr>
        <p:spPr bwMode="auto">
          <a:xfrm>
            <a:off x="1428750" y="1206500"/>
            <a:ext cx="2590800" cy="2012950"/>
          </a:xfrm>
          <a:custGeom>
            <a:avLst/>
            <a:gdLst>
              <a:gd name="T0" fmla="*/ 0 w 1632"/>
              <a:gd name="T1" fmla="*/ 1204 h 1268"/>
              <a:gd name="T2" fmla="*/ 916 w 1632"/>
              <a:gd name="T3" fmla="*/ 0 h 1268"/>
              <a:gd name="T4" fmla="*/ 1632 w 1632"/>
              <a:gd name="T5" fmla="*/ 696 h 1268"/>
              <a:gd name="T6" fmla="*/ 1516 w 1632"/>
              <a:gd name="T7" fmla="*/ 1268 h 1268"/>
              <a:gd name="T8" fmla="*/ 0 w 1632"/>
              <a:gd name="T9" fmla="*/ 1204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268">
                <a:moveTo>
                  <a:pt x="0" y="1204"/>
                </a:moveTo>
                <a:lnTo>
                  <a:pt x="916" y="0"/>
                </a:lnTo>
                <a:lnTo>
                  <a:pt x="1632" y="696"/>
                </a:lnTo>
                <a:lnTo>
                  <a:pt x="1516" y="1268"/>
                </a:lnTo>
                <a:lnTo>
                  <a:pt x="0" y="120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1" name="Group 31">
            <a:extLst>
              <a:ext uri="{FF2B5EF4-FFF2-40B4-BE49-F238E27FC236}">
                <a16:creationId xmlns:a16="http://schemas.microsoft.com/office/drawing/2014/main" id="{C1A5531A-80C7-4BB6-EED2-22D54F4FB02D}"/>
              </a:ext>
            </a:extLst>
          </p:cNvPr>
          <p:cNvGrpSpPr>
            <a:grpSpLocks/>
          </p:cNvGrpSpPr>
          <p:nvPr/>
        </p:nvGrpSpPr>
        <p:grpSpPr bwMode="auto">
          <a:xfrm>
            <a:off x="2609850" y="2198688"/>
            <a:ext cx="311150" cy="366712"/>
            <a:chOff x="1644" y="1385"/>
            <a:chExt cx="196" cy="231"/>
          </a:xfrm>
        </p:grpSpPr>
        <p:sp>
          <p:nvSpPr>
            <p:cNvPr id="5126" name="Oval 6">
              <a:extLst>
                <a:ext uri="{FF2B5EF4-FFF2-40B4-BE49-F238E27FC236}">
                  <a16:creationId xmlns:a16="http://schemas.microsoft.com/office/drawing/2014/main" id="{C7BB0D5D-16DB-3642-1946-2E613BB31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1560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7" name="Text Box 7">
              <a:extLst>
                <a:ext uri="{FF2B5EF4-FFF2-40B4-BE49-F238E27FC236}">
                  <a16:creationId xmlns:a16="http://schemas.microsoft.com/office/drawing/2014/main" id="{606CEAD7-571A-3D5C-4273-5D04F4941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4" y="138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o</a:t>
              </a:r>
            </a:p>
          </p:txBody>
        </p:sp>
      </p:grpSp>
      <p:sp>
        <p:nvSpPr>
          <p:cNvPr id="5128" name="Text Box 8">
            <a:extLst>
              <a:ext uri="{FF2B5EF4-FFF2-40B4-BE49-F238E27FC236}">
                <a16:creationId xmlns:a16="http://schemas.microsoft.com/office/drawing/2014/main" id="{A9B71C59-1308-F756-88CC-F21415CF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849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F9F5AC99-B022-9042-ED43-9348E77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193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B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7830CA92-1F03-78EF-2A9C-E658433B2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2951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EB04B6BA-4F88-C268-20B7-3E26E098B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2951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</a:t>
            </a:r>
          </a:p>
        </p:txBody>
      </p:sp>
      <p:grpSp>
        <p:nvGrpSpPr>
          <p:cNvPr id="5149" name="Group 29">
            <a:extLst>
              <a:ext uri="{FF2B5EF4-FFF2-40B4-BE49-F238E27FC236}">
                <a16:creationId xmlns:a16="http://schemas.microsoft.com/office/drawing/2014/main" id="{C7D1F02E-9023-0DB3-3E72-28AF3B856F94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1984375"/>
            <a:ext cx="2630488" cy="1781175"/>
            <a:chOff x="1040" y="1234"/>
            <a:chExt cx="1657" cy="1122"/>
          </a:xfrm>
        </p:grpSpPr>
        <p:sp>
          <p:nvSpPr>
            <p:cNvPr id="5132" name="Arc 12">
              <a:extLst>
                <a:ext uri="{FF2B5EF4-FFF2-40B4-BE49-F238E27FC236}">
                  <a16:creationId xmlns:a16="http://schemas.microsoft.com/office/drawing/2014/main" id="{4829CDA6-E78F-A0AE-18AD-EC5A7C699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1780"/>
              <a:ext cx="187" cy="576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50 w 16181"/>
                <a:gd name="T1" fmla="*/ 0 h 21599"/>
                <a:gd name="T2" fmla="*/ 16181 w 16181"/>
                <a:gd name="T3" fmla="*/ 7290 h 21599"/>
                <a:gd name="T4" fmla="*/ 0 w 16181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81" h="21599" fill="none" extrusionOk="0">
                  <a:moveTo>
                    <a:pt x="150" y="-1"/>
                  </a:moveTo>
                  <a:cubicBezTo>
                    <a:pt x="6286" y="42"/>
                    <a:pt x="12115" y="2693"/>
                    <a:pt x="16180" y="7290"/>
                  </a:cubicBezTo>
                </a:path>
                <a:path w="16181" h="21599" stroke="0" extrusionOk="0">
                  <a:moveTo>
                    <a:pt x="150" y="-1"/>
                  </a:moveTo>
                  <a:cubicBezTo>
                    <a:pt x="6286" y="42"/>
                    <a:pt x="12115" y="2693"/>
                    <a:pt x="16180" y="7290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Arc 16">
              <a:extLst>
                <a:ext uri="{FF2B5EF4-FFF2-40B4-BE49-F238E27FC236}">
                  <a16:creationId xmlns:a16="http://schemas.microsoft.com/office/drawing/2014/main" id="{31BFE2F2-7CB9-71F3-D8CE-C9FCA9F0851A}"/>
                </a:ext>
              </a:extLst>
            </p:cNvPr>
            <p:cNvSpPr>
              <a:spLocks/>
            </p:cNvSpPr>
            <p:nvPr/>
          </p:nvSpPr>
          <p:spPr bwMode="auto">
            <a:xfrm rot="19624861" flipH="1">
              <a:off x="2279" y="1234"/>
              <a:ext cx="418" cy="547"/>
            </a:xfrm>
            <a:custGeom>
              <a:avLst/>
              <a:gdLst>
                <a:gd name="G0" fmla="+- 0 0 0"/>
                <a:gd name="G1" fmla="+- 18693 0 0"/>
                <a:gd name="G2" fmla="+- 21600 0 0"/>
                <a:gd name="T0" fmla="*/ 10823 w 21599"/>
                <a:gd name="T1" fmla="*/ 0 h 18693"/>
                <a:gd name="T2" fmla="*/ 21599 w 21599"/>
                <a:gd name="T3" fmla="*/ 18458 h 18693"/>
                <a:gd name="T4" fmla="*/ 0 w 21599"/>
                <a:gd name="T5" fmla="*/ 18693 h 18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8693" fill="none" extrusionOk="0">
                  <a:moveTo>
                    <a:pt x="10822" y="0"/>
                  </a:moveTo>
                  <a:cubicBezTo>
                    <a:pt x="17420" y="3820"/>
                    <a:pt x="21515" y="10834"/>
                    <a:pt x="21598" y="18458"/>
                  </a:cubicBezTo>
                </a:path>
                <a:path w="21599" h="18693" stroke="0" extrusionOk="0">
                  <a:moveTo>
                    <a:pt x="10822" y="0"/>
                  </a:moveTo>
                  <a:cubicBezTo>
                    <a:pt x="17420" y="3820"/>
                    <a:pt x="21515" y="10834"/>
                    <a:pt x="21598" y="18458"/>
                  </a:cubicBezTo>
                  <a:lnTo>
                    <a:pt x="0" y="186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50" name="Group 30">
            <a:extLst>
              <a:ext uri="{FF2B5EF4-FFF2-40B4-BE49-F238E27FC236}">
                <a16:creationId xmlns:a16="http://schemas.microsoft.com/office/drawing/2014/main" id="{31EC40F2-EA03-C12B-B07B-38ACE6346A90}"/>
              </a:ext>
            </a:extLst>
          </p:cNvPr>
          <p:cNvGrpSpPr>
            <a:grpSpLocks/>
          </p:cNvGrpSpPr>
          <p:nvPr/>
        </p:nvGrpSpPr>
        <p:grpSpPr bwMode="auto">
          <a:xfrm>
            <a:off x="1525588" y="2292350"/>
            <a:ext cx="2493962" cy="841375"/>
            <a:chOff x="961" y="1444"/>
            <a:chExt cx="1571" cy="530"/>
          </a:xfrm>
        </p:grpSpPr>
        <p:sp>
          <p:nvSpPr>
            <p:cNvPr id="5137" name="Text Box 17">
              <a:extLst>
                <a:ext uri="{FF2B5EF4-FFF2-40B4-BE49-F238E27FC236}">
                  <a16:creationId xmlns:a16="http://schemas.microsoft.com/office/drawing/2014/main" id="{62318F40-4DDC-9BAB-FCC5-8C64666FB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1" y="1743"/>
              <a:ext cx="1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5138" name="Text Box 18">
              <a:extLst>
                <a:ext uri="{FF2B5EF4-FFF2-40B4-BE49-F238E27FC236}">
                  <a16:creationId xmlns:a16="http://schemas.microsoft.com/office/drawing/2014/main" id="{9FDE6E86-3054-8378-207A-E8064CB0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1444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180-</a:t>
              </a:r>
              <a:r>
                <a:rPr lang="en-US" altLang="en-US">
                  <a:latin typeface="Brush Script" pitchFamily="66" charset="0"/>
                </a:rPr>
                <a:t>x</a:t>
              </a:r>
              <a:endParaRPr lang="en-US" altLang="en-US"/>
            </a:p>
          </p:txBody>
        </p:sp>
      </p:grpSp>
      <p:sp>
        <p:nvSpPr>
          <p:cNvPr id="5139" name="Line 19">
            <a:extLst>
              <a:ext uri="{FF2B5EF4-FFF2-40B4-BE49-F238E27FC236}">
                <a16:creationId xmlns:a16="http://schemas.microsoft.com/office/drawing/2014/main" id="{83BCE2B2-419A-E4D1-7949-685FB247BF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6413" y="2565400"/>
            <a:ext cx="2001837" cy="3857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5" name="Group 25">
            <a:extLst>
              <a:ext uri="{FF2B5EF4-FFF2-40B4-BE49-F238E27FC236}">
                <a16:creationId xmlns:a16="http://schemas.microsoft.com/office/drawing/2014/main" id="{236470D2-8545-E0EC-68AF-5562FFE23F71}"/>
              </a:ext>
            </a:extLst>
          </p:cNvPr>
          <p:cNvGrpSpPr>
            <a:grpSpLocks/>
          </p:cNvGrpSpPr>
          <p:nvPr/>
        </p:nvGrpSpPr>
        <p:grpSpPr bwMode="auto">
          <a:xfrm>
            <a:off x="2921000" y="947738"/>
            <a:ext cx="5789613" cy="641350"/>
            <a:chOff x="1840" y="597"/>
            <a:chExt cx="3647" cy="404"/>
          </a:xfrm>
        </p:grpSpPr>
        <p:sp>
          <p:nvSpPr>
            <p:cNvPr id="5140" name="Line 20">
              <a:extLst>
                <a:ext uri="{FF2B5EF4-FFF2-40B4-BE49-F238E27FC236}">
                  <a16:creationId xmlns:a16="http://schemas.microsoft.com/office/drawing/2014/main" id="{0CEFFB63-7710-B194-5E8D-14CE5EFAA3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0" y="766"/>
              <a:ext cx="1456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Text Box 21">
              <a:extLst>
                <a:ext uri="{FF2B5EF4-FFF2-40B4-BE49-F238E27FC236}">
                  <a16:creationId xmlns:a16="http://schemas.microsoft.com/office/drawing/2014/main" id="{1E1F0291-DF51-F5B7-78CF-CE7C78111F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597"/>
              <a:ext cx="21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If this angle was 60</a:t>
              </a:r>
              <a:r>
                <a:rPr lang="en-US" altLang="en-US" baseline="30000"/>
                <a:t>0</a:t>
              </a:r>
              <a:r>
                <a:rPr lang="en-US" altLang="en-US"/>
                <a:t> then angle </a:t>
              </a:r>
            </a:p>
            <a:p>
              <a:pPr algn="l"/>
              <a:r>
                <a:rPr lang="en-US" altLang="en-US"/>
                <a:t>BCD would be 180</a:t>
              </a:r>
              <a:r>
                <a:rPr lang="en-US" altLang="en-US" baseline="30000"/>
                <a:t>0</a:t>
              </a:r>
              <a:r>
                <a:rPr lang="en-US" altLang="en-US"/>
                <a:t>-60</a:t>
              </a:r>
              <a:r>
                <a:rPr lang="en-US" altLang="en-US" baseline="30000"/>
                <a:t>0</a:t>
              </a:r>
              <a:r>
                <a:rPr lang="en-US" altLang="en-US"/>
                <a:t>=120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</p:grpSp>
      <p:sp>
        <p:nvSpPr>
          <p:cNvPr id="5142" name="Line 22">
            <a:extLst>
              <a:ext uri="{FF2B5EF4-FFF2-40B4-BE49-F238E27FC236}">
                <a16:creationId xmlns:a16="http://schemas.microsoft.com/office/drawing/2014/main" id="{ECB2DF87-5AD5-6C3A-77B5-0CAF8AEF6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0" y="1473200"/>
            <a:ext cx="857250" cy="1660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6" name="Group 26">
            <a:extLst>
              <a:ext uri="{FF2B5EF4-FFF2-40B4-BE49-F238E27FC236}">
                <a16:creationId xmlns:a16="http://schemas.microsoft.com/office/drawing/2014/main" id="{523D68F1-8949-743E-E004-A262849A0DB3}"/>
              </a:ext>
            </a:extLst>
          </p:cNvPr>
          <p:cNvGrpSpPr>
            <a:grpSpLocks/>
          </p:cNvGrpSpPr>
          <p:nvPr/>
        </p:nvGrpSpPr>
        <p:grpSpPr bwMode="auto">
          <a:xfrm>
            <a:off x="3617913" y="3133725"/>
            <a:ext cx="2232025" cy="1066800"/>
            <a:chOff x="2279" y="1974"/>
            <a:chExt cx="1406" cy="672"/>
          </a:xfrm>
        </p:grpSpPr>
        <p:sp>
          <p:nvSpPr>
            <p:cNvPr id="5143" name="Arc 23">
              <a:extLst>
                <a:ext uri="{FF2B5EF4-FFF2-40B4-BE49-F238E27FC236}">
                  <a16:creationId xmlns:a16="http://schemas.microsoft.com/office/drawing/2014/main" id="{E1032F94-0DF5-2F35-B819-4469621490D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279" y="1974"/>
              <a:ext cx="1017" cy="6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Text Box 24">
              <a:extLst>
                <a:ext uri="{FF2B5EF4-FFF2-40B4-BE49-F238E27FC236}">
                  <a16:creationId xmlns:a16="http://schemas.microsoft.com/office/drawing/2014/main" id="{9658FD40-4FCF-BFA1-64DA-D6980AC6D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2415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120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</p:grpSp>
      <p:sp>
        <p:nvSpPr>
          <p:cNvPr id="5147" name="WordArt 27">
            <a:extLst>
              <a:ext uri="{FF2B5EF4-FFF2-40B4-BE49-F238E27FC236}">
                <a16:creationId xmlns:a16="http://schemas.microsoft.com/office/drawing/2014/main" id="{2BC61233-BF02-074C-7CA3-7D624BCB82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9275" y="4803775"/>
            <a:ext cx="2762250" cy="933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en-GB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 Quadrilateral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B18CC1CE-6153-9348-DCFA-D3524028E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4316413"/>
            <a:ext cx="47561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Points which lie on the circumference of the</a:t>
            </a:r>
          </a:p>
          <a:p>
            <a:pPr algn="l"/>
            <a:r>
              <a:rPr lang="en-US" altLang="en-US"/>
              <a:t> same circle are called cyclic (or concyclic)</a:t>
            </a:r>
          </a:p>
          <a:p>
            <a:pPr algn="l"/>
            <a:r>
              <a:rPr lang="en-US" altLang="en-US"/>
              <a:t>points. A </a:t>
            </a:r>
            <a:r>
              <a:rPr lang="en-US" altLang="en-US">
                <a:solidFill>
                  <a:srgbClr val="FF0000"/>
                </a:solidFill>
              </a:rPr>
              <a:t>cyclic </a:t>
            </a:r>
            <a:r>
              <a:rPr lang="en-US" altLang="en-US"/>
              <a:t>quadrilateral is a quadrilateral</a:t>
            </a:r>
          </a:p>
          <a:p>
            <a:pPr algn="l"/>
            <a:r>
              <a:rPr lang="en-US" altLang="en-US"/>
              <a:t>with all its four corners (vertices) on the</a:t>
            </a:r>
          </a:p>
          <a:p>
            <a:pPr algn="l"/>
            <a:r>
              <a:rPr lang="en-US" altLang="en-US"/>
              <a:t>circumference of the same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>
            <a:extLst>
              <a:ext uri="{FF2B5EF4-FFF2-40B4-BE49-F238E27FC236}">
                <a16:creationId xmlns:a16="http://schemas.microsoft.com/office/drawing/2014/main" id="{A56264A6-4840-E357-52AE-828130C74C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1988" y="5011738"/>
            <a:ext cx="2333625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Tangents</a:t>
            </a:r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F84761E4-186C-30AB-17B3-5F5A5598B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1F7B842B-D30C-D64C-C87A-BA9A56EB4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1900" y="984250"/>
            <a:ext cx="4279900" cy="184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0E7951E4-7206-0977-BCF6-A51B876384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832100"/>
            <a:ext cx="5105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5E9E5F25-C099-DDCA-EEEE-5C8F455A9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8750" y="1282700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5E197EBA-B451-0B7A-9AC6-3E72CFC1D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381000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158" name="Group 14">
            <a:extLst>
              <a:ext uri="{FF2B5EF4-FFF2-40B4-BE49-F238E27FC236}">
                <a16:creationId xmlns:a16="http://schemas.microsoft.com/office/drawing/2014/main" id="{E375B53A-EB1D-2634-05AB-8FEC75B1D0E1}"/>
              </a:ext>
            </a:extLst>
          </p:cNvPr>
          <p:cNvGrpSpPr>
            <a:grpSpLocks/>
          </p:cNvGrpSpPr>
          <p:nvPr/>
        </p:nvGrpSpPr>
        <p:grpSpPr bwMode="auto">
          <a:xfrm>
            <a:off x="3022600" y="1282700"/>
            <a:ext cx="400050" cy="2520950"/>
            <a:chOff x="1904" y="808"/>
            <a:chExt cx="252" cy="1588"/>
          </a:xfrm>
        </p:grpSpPr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D0E79185-D062-5384-BA5E-3A26AA3FD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808"/>
              <a:ext cx="196" cy="184"/>
            </a:xfrm>
            <a:custGeom>
              <a:avLst/>
              <a:gdLst>
                <a:gd name="T0" fmla="*/ 196 w 196"/>
                <a:gd name="T1" fmla="*/ 68 h 184"/>
                <a:gd name="T2" fmla="*/ 152 w 196"/>
                <a:gd name="T3" fmla="*/ 184 h 184"/>
                <a:gd name="T4" fmla="*/ 0 w 196"/>
                <a:gd name="T5" fmla="*/ 120 h 184"/>
                <a:gd name="T6" fmla="*/ 48 w 196"/>
                <a:gd name="T7" fmla="*/ 0 h 184"/>
                <a:gd name="T8" fmla="*/ 196 w 196"/>
                <a:gd name="T9" fmla="*/ 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184">
                  <a:moveTo>
                    <a:pt x="196" y="68"/>
                  </a:moveTo>
                  <a:lnTo>
                    <a:pt x="152" y="184"/>
                  </a:lnTo>
                  <a:lnTo>
                    <a:pt x="0" y="120"/>
                  </a:lnTo>
                  <a:lnTo>
                    <a:pt x="48" y="0"/>
                  </a:lnTo>
                  <a:lnTo>
                    <a:pt x="196" y="6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2D544310-02B1-6609-6F3C-FECCC9EEC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" y="2236"/>
              <a:ext cx="164" cy="160"/>
            </a:xfrm>
            <a:custGeom>
              <a:avLst/>
              <a:gdLst>
                <a:gd name="T0" fmla="*/ 36 w 164"/>
                <a:gd name="T1" fmla="*/ 160 h 160"/>
                <a:gd name="T2" fmla="*/ 164 w 164"/>
                <a:gd name="T3" fmla="*/ 128 h 160"/>
                <a:gd name="T4" fmla="*/ 132 w 164"/>
                <a:gd name="T5" fmla="*/ 0 h 160"/>
                <a:gd name="T6" fmla="*/ 0 w 164"/>
                <a:gd name="T7" fmla="*/ 36 h 160"/>
                <a:gd name="T8" fmla="*/ 36 w 164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0">
                  <a:moveTo>
                    <a:pt x="36" y="160"/>
                  </a:moveTo>
                  <a:lnTo>
                    <a:pt x="164" y="128"/>
                  </a:lnTo>
                  <a:lnTo>
                    <a:pt x="132" y="0"/>
                  </a:lnTo>
                  <a:lnTo>
                    <a:pt x="0" y="36"/>
                  </a:lnTo>
                  <a:lnTo>
                    <a:pt x="36" y="16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9" name="Line 15">
            <a:extLst>
              <a:ext uri="{FF2B5EF4-FFF2-40B4-BE49-F238E27FC236}">
                <a16:creationId xmlns:a16="http://schemas.microsoft.com/office/drawing/2014/main" id="{FCA5504C-C1B6-7E67-8D3D-D351E77D0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AA594895-4526-FD44-BC1D-3E23AEA92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4083050" cy="33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Freeform 18">
            <a:extLst>
              <a:ext uri="{FF2B5EF4-FFF2-40B4-BE49-F238E27FC236}">
                <a16:creationId xmlns:a16="http://schemas.microsoft.com/office/drawing/2014/main" id="{AB006069-7407-B4A8-617C-506A6381D5D5}"/>
              </a:ext>
            </a:extLst>
          </p:cNvPr>
          <p:cNvSpPr>
            <a:spLocks/>
          </p:cNvSpPr>
          <p:nvPr/>
        </p:nvSpPr>
        <p:spPr bwMode="auto">
          <a:xfrm>
            <a:off x="2794000" y="2247900"/>
            <a:ext cx="198438" cy="577850"/>
          </a:xfrm>
          <a:custGeom>
            <a:avLst/>
            <a:gdLst>
              <a:gd name="T0" fmla="*/ 8 w 125"/>
              <a:gd name="T1" fmla="*/ 0 h 364"/>
              <a:gd name="T2" fmla="*/ 76 w 125"/>
              <a:gd name="T3" fmla="*/ 40 h 364"/>
              <a:gd name="T4" fmla="*/ 108 w 125"/>
              <a:gd name="T5" fmla="*/ 108 h 364"/>
              <a:gd name="T6" fmla="*/ 124 w 125"/>
              <a:gd name="T7" fmla="*/ 184 h 364"/>
              <a:gd name="T8" fmla="*/ 112 w 125"/>
              <a:gd name="T9" fmla="*/ 252 h 364"/>
              <a:gd name="T10" fmla="*/ 88 w 125"/>
              <a:gd name="T11" fmla="*/ 300 h 364"/>
              <a:gd name="T12" fmla="*/ 52 w 125"/>
              <a:gd name="T13" fmla="*/ 336 h 364"/>
              <a:gd name="T14" fmla="*/ 28 w 125"/>
              <a:gd name="T15" fmla="*/ 352 h 364"/>
              <a:gd name="T16" fmla="*/ 0 w 125"/>
              <a:gd name="T17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364">
                <a:moveTo>
                  <a:pt x="8" y="0"/>
                </a:moveTo>
                <a:cubicBezTo>
                  <a:pt x="33" y="11"/>
                  <a:pt x="59" y="22"/>
                  <a:pt x="76" y="40"/>
                </a:cubicBezTo>
                <a:cubicBezTo>
                  <a:pt x="93" y="58"/>
                  <a:pt x="100" y="84"/>
                  <a:pt x="108" y="108"/>
                </a:cubicBezTo>
                <a:cubicBezTo>
                  <a:pt x="116" y="132"/>
                  <a:pt x="123" y="160"/>
                  <a:pt x="124" y="184"/>
                </a:cubicBezTo>
                <a:cubicBezTo>
                  <a:pt x="125" y="208"/>
                  <a:pt x="118" y="233"/>
                  <a:pt x="112" y="252"/>
                </a:cubicBezTo>
                <a:cubicBezTo>
                  <a:pt x="106" y="271"/>
                  <a:pt x="98" y="286"/>
                  <a:pt x="88" y="300"/>
                </a:cubicBezTo>
                <a:cubicBezTo>
                  <a:pt x="78" y="314"/>
                  <a:pt x="62" y="327"/>
                  <a:pt x="52" y="336"/>
                </a:cubicBezTo>
                <a:cubicBezTo>
                  <a:pt x="42" y="345"/>
                  <a:pt x="37" y="347"/>
                  <a:pt x="28" y="352"/>
                </a:cubicBezTo>
                <a:cubicBezTo>
                  <a:pt x="19" y="357"/>
                  <a:pt x="5" y="362"/>
                  <a:pt x="0" y="3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E4B60418-2AB8-2B7B-B750-6EDC99448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5638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BE85E5CD-0665-C73F-7C76-D81EBF91A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525" y="39100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4C14884B-2042-02C4-1A93-2A2282A6A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925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B</a:t>
            </a:r>
          </a:p>
        </p:txBody>
      </p:sp>
      <p:grpSp>
        <p:nvGrpSpPr>
          <p:cNvPr id="6171" name="Group 27">
            <a:extLst>
              <a:ext uri="{FF2B5EF4-FFF2-40B4-BE49-F238E27FC236}">
                <a16:creationId xmlns:a16="http://schemas.microsoft.com/office/drawing/2014/main" id="{014BECE7-DFD4-2732-B238-6E7B71647DCD}"/>
              </a:ext>
            </a:extLst>
          </p:cNvPr>
          <p:cNvGrpSpPr>
            <a:grpSpLocks/>
          </p:cNvGrpSpPr>
          <p:nvPr/>
        </p:nvGrpSpPr>
        <p:grpSpPr bwMode="auto">
          <a:xfrm>
            <a:off x="5011738" y="2063750"/>
            <a:ext cx="555625" cy="1462088"/>
            <a:chOff x="3157" y="1300"/>
            <a:chExt cx="350" cy="921"/>
          </a:xfrm>
        </p:grpSpPr>
        <p:sp>
          <p:nvSpPr>
            <p:cNvPr id="6166" name="Line 22">
              <a:extLst>
                <a:ext uri="{FF2B5EF4-FFF2-40B4-BE49-F238E27FC236}">
                  <a16:creationId xmlns:a16="http://schemas.microsoft.com/office/drawing/2014/main" id="{AB0C0BC4-2FE9-BA00-A426-77EA084562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1" y="1300"/>
              <a:ext cx="116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Line 23">
              <a:extLst>
                <a:ext uri="{FF2B5EF4-FFF2-40B4-BE49-F238E27FC236}">
                  <a16:creationId xmlns:a16="http://schemas.microsoft.com/office/drawing/2014/main" id="{18894D46-0A9C-E87D-9E2E-63C49BBE9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7" y="1960"/>
              <a:ext cx="156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70" name="Text Box 26">
            <a:extLst>
              <a:ext uri="{FF2B5EF4-FFF2-40B4-BE49-F238E27FC236}">
                <a16:creationId xmlns:a16="http://schemas.microsoft.com/office/drawing/2014/main" id="{88DD6D45-3782-7BCF-DC13-8CB9AC1B4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23177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O</a:t>
            </a:r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0108EE0B-4B17-4C3E-238A-859D14B0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3910013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TA=TB</a:t>
            </a:r>
          </a:p>
        </p:txBody>
      </p:sp>
      <p:sp>
        <p:nvSpPr>
          <p:cNvPr id="6173" name="WordArt 29">
            <a:extLst>
              <a:ext uri="{FF2B5EF4-FFF2-40B4-BE49-F238E27FC236}">
                <a16:creationId xmlns:a16="http://schemas.microsoft.com/office/drawing/2014/main" id="{FB0C0A15-88C1-B094-8BB3-832DD8434A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11738" y="5011738"/>
            <a:ext cx="2943225" cy="1285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NB Triangles </a:t>
            </a:r>
          </a:p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OBT and OAT </a:t>
            </a:r>
          </a:p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are CONGRUENT!</a:t>
            </a:r>
          </a:p>
        </p:txBody>
      </p:sp>
      <p:grpSp>
        <p:nvGrpSpPr>
          <p:cNvPr id="6176" name="Group 32">
            <a:extLst>
              <a:ext uri="{FF2B5EF4-FFF2-40B4-BE49-F238E27FC236}">
                <a16:creationId xmlns:a16="http://schemas.microsoft.com/office/drawing/2014/main" id="{143BA835-F00C-64FE-B192-EE338FEEC5ED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1573213"/>
            <a:ext cx="1393825" cy="2230437"/>
            <a:chOff x="2513" y="991"/>
            <a:chExt cx="878" cy="1405"/>
          </a:xfrm>
        </p:grpSpPr>
        <p:sp>
          <p:nvSpPr>
            <p:cNvPr id="6174" name="Text Box 30">
              <a:extLst>
                <a:ext uri="{FF2B5EF4-FFF2-40B4-BE49-F238E27FC236}">
                  <a16:creationId xmlns:a16="http://schemas.microsoft.com/office/drawing/2014/main" id="{A86666D0-D03E-1270-E2F1-5C97EA578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872639">
              <a:off x="2513" y="2165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Tangent</a:t>
              </a:r>
            </a:p>
          </p:txBody>
        </p:sp>
        <p:sp>
          <p:nvSpPr>
            <p:cNvPr id="6175" name="Text Box 31">
              <a:extLst>
                <a:ext uri="{FF2B5EF4-FFF2-40B4-BE49-F238E27FC236}">
                  <a16:creationId xmlns:a16="http://schemas.microsoft.com/office/drawing/2014/main" id="{239D49E2-E530-4634-C7F2-C1C294BE9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321742">
              <a:off x="2747" y="991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Tangent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  <p:bldP spid="6164" grpId="0"/>
      <p:bldP spid="6165" grpId="0"/>
      <p:bldP spid="6170" grpId="0"/>
      <p:bldP spid="61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Oval 5">
            <a:extLst>
              <a:ext uri="{FF2B5EF4-FFF2-40B4-BE49-F238E27FC236}">
                <a16:creationId xmlns:a16="http://schemas.microsoft.com/office/drawing/2014/main" id="{51C71BB1-6A02-2F29-5C47-FDFF235C8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Freeform 6">
            <a:extLst>
              <a:ext uri="{FF2B5EF4-FFF2-40B4-BE49-F238E27FC236}">
                <a16:creationId xmlns:a16="http://schemas.microsoft.com/office/drawing/2014/main" id="{2AA32D22-0F85-3328-1F1F-98E93AC9B4F1}"/>
              </a:ext>
            </a:extLst>
          </p:cNvPr>
          <p:cNvSpPr>
            <a:spLocks/>
          </p:cNvSpPr>
          <p:nvPr/>
        </p:nvSpPr>
        <p:spPr bwMode="auto">
          <a:xfrm rot="-3112312">
            <a:off x="1236663" y="1209675"/>
            <a:ext cx="2665412" cy="2509838"/>
          </a:xfrm>
          <a:custGeom>
            <a:avLst/>
            <a:gdLst>
              <a:gd name="T0" fmla="*/ 186 w 1734"/>
              <a:gd name="T1" fmla="*/ 1356 h 1548"/>
              <a:gd name="T2" fmla="*/ 132 w 1734"/>
              <a:gd name="T3" fmla="*/ 1290 h 1548"/>
              <a:gd name="T4" fmla="*/ 78 w 1734"/>
              <a:gd name="T5" fmla="*/ 1188 h 1548"/>
              <a:gd name="T6" fmla="*/ 36 w 1734"/>
              <a:gd name="T7" fmla="*/ 1080 h 1548"/>
              <a:gd name="T8" fmla="*/ 12 w 1734"/>
              <a:gd name="T9" fmla="*/ 954 h 1548"/>
              <a:gd name="T10" fmla="*/ 0 w 1734"/>
              <a:gd name="T11" fmla="*/ 846 h 1548"/>
              <a:gd name="T12" fmla="*/ 12 w 1734"/>
              <a:gd name="T13" fmla="*/ 750 h 1548"/>
              <a:gd name="T14" fmla="*/ 24 w 1734"/>
              <a:gd name="T15" fmla="*/ 642 h 1548"/>
              <a:gd name="T16" fmla="*/ 54 w 1734"/>
              <a:gd name="T17" fmla="*/ 558 h 1548"/>
              <a:gd name="T18" fmla="*/ 84 w 1734"/>
              <a:gd name="T19" fmla="*/ 480 h 1548"/>
              <a:gd name="T20" fmla="*/ 144 w 1734"/>
              <a:gd name="T21" fmla="*/ 384 h 1548"/>
              <a:gd name="T22" fmla="*/ 222 w 1734"/>
              <a:gd name="T23" fmla="*/ 282 h 1548"/>
              <a:gd name="T24" fmla="*/ 336 w 1734"/>
              <a:gd name="T25" fmla="*/ 174 h 1548"/>
              <a:gd name="T26" fmla="*/ 450 w 1734"/>
              <a:gd name="T27" fmla="*/ 102 h 1548"/>
              <a:gd name="T28" fmla="*/ 552 w 1734"/>
              <a:gd name="T29" fmla="*/ 60 h 1548"/>
              <a:gd name="T30" fmla="*/ 654 w 1734"/>
              <a:gd name="T31" fmla="*/ 30 h 1548"/>
              <a:gd name="T32" fmla="*/ 762 w 1734"/>
              <a:gd name="T33" fmla="*/ 12 h 1548"/>
              <a:gd name="T34" fmla="*/ 906 w 1734"/>
              <a:gd name="T35" fmla="*/ 0 h 1548"/>
              <a:gd name="T36" fmla="*/ 1020 w 1734"/>
              <a:gd name="T37" fmla="*/ 18 h 1548"/>
              <a:gd name="T38" fmla="*/ 1122 w 1734"/>
              <a:gd name="T39" fmla="*/ 42 h 1548"/>
              <a:gd name="T40" fmla="*/ 1218 w 1734"/>
              <a:gd name="T41" fmla="*/ 72 h 1548"/>
              <a:gd name="T42" fmla="*/ 1302 w 1734"/>
              <a:gd name="T43" fmla="*/ 120 h 1548"/>
              <a:gd name="T44" fmla="*/ 1410 w 1734"/>
              <a:gd name="T45" fmla="*/ 186 h 1548"/>
              <a:gd name="T46" fmla="*/ 1488 w 1734"/>
              <a:gd name="T47" fmla="*/ 252 h 1548"/>
              <a:gd name="T48" fmla="*/ 1584 w 1734"/>
              <a:gd name="T49" fmla="*/ 360 h 1548"/>
              <a:gd name="T50" fmla="*/ 1632 w 1734"/>
              <a:gd name="T51" fmla="*/ 438 h 1548"/>
              <a:gd name="T52" fmla="*/ 1674 w 1734"/>
              <a:gd name="T53" fmla="*/ 546 h 1548"/>
              <a:gd name="T54" fmla="*/ 1710 w 1734"/>
              <a:gd name="T55" fmla="*/ 654 h 1548"/>
              <a:gd name="T56" fmla="*/ 1734 w 1734"/>
              <a:gd name="T57" fmla="*/ 798 h 1548"/>
              <a:gd name="T58" fmla="*/ 1734 w 1734"/>
              <a:gd name="T59" fmla="*/ 906 h 1548"/>
              <a:gd name="T60" fmla="*/ 1722 w 1734"/>
              <a:gd name="T61" fmla="*/ 1008 h 1548"/>
              <a:gd name="T62" fmla="*/ 1692 w 1734"/>
              <a:gd name="T63" fmla="*/ 1104 h 1548"/>
              <a:gd name="T64" fmla="*/ 1650 w 1734"/>
              <a:gd name="T65" fmla="*/ 1206 h 1548"/>
              <a:gd name="T66" fmla="*/ 1566 w 1734"/>
              <a:gd name="T67" fmla="*/ 1344 h 1548"/>
              <a:gd name="T68" fmla="*/ 1512 w 1734"/>
              <a:gd name="T69" fmla="*/ 1404 h 1548"/>
              <a:gd name="T70" fmla="*/ 1428 w 1734"/>
              <a:gd name="T71" fmla="*/ 1482 h 1548"/>
              <a:gd name="T72" fmla="*/ 1332 w 1734"/>
              <a:gd name="T73" fmla="*/ 1548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34" h="1548">
                <a:moveTo>
                  <a:pt x="222" y="1404"/>
                </a:moveTo>
                <a:lnTo>
                  <a:pt x="186" y="1356"/>
                </a:lnTo>
                <a:lnTo>
                  <a:pt x="156" y="1326"/>
                </a:lnTo>
                <a:lnTo>
                  <a:pt x="132" y="1290"/>
                </a:lnTo>
                <a:lnTo>
                  <a:pt x="108" y="1236"/>
                </a:lnTo>
                <a:lnTo>
                  <a:pt x="78" y="1188"/>
                </a:lnTo>
                <a:lnTo>
                  <a:pt x="54" y="1140"/>
                </a:lnTo>
                <a:lnTo>
                  <a:pt x="36" y="1080"/>
                </a:lnTo>
                <a:lnTo>
                  <a:pt x="24" y="1026"/>
                </a:lnTo>
                <a:lnTo>
                  <a:pt x="12" y="954"/>
                </a:lnTo>
                <a:lnTo>
                  <a:pt x="6" y="900"/>
                </a:lnTo>
                <a:lnTo>
                  <a:pt x="0" y="846"/>
                </a:lnTo>
                <a:lnTo>
                  <a:pt x="0" y="792"/>
                </a:lnTo>
                <a:lnTo>
                  <a:pt x="12" y="750"/>
                </a:lnTo>
                <a:lnTo>
                  <a:pt x="18" y="696"/>
                </a:lnTo>
                <a:lnTo>
                  <a:pt x="24" y="642"/>
                </a:lnTo>
                <a:lnTo>
                  <a:pt x="36" y="600"/>
                </a:lnTo>
                <a:lnTo>
                  <a:pt x="54" y="558"/>
                </a:lnTo>
                <a:lnTo>
                  <a:pt x="72" y="522"/>
                </a:lnTo>
                <a:lnTo>
                  <a:pt x="84" y="480"/>
                </a:lnTo>
                <a:lnTo>
                  <a:pt x="120" y="414"/>
                </a:lnTo>
                <a:lnTo>
                  <a:pt x="144" y="384"/>
                </a:lnTo>
                <a:lnTo>
                  <a:pt x="180" y="324"/>
                </a:lnTo>
                <a:lnTo>
                  <a:pt x="222" y="282"/>
                </a:lnTo>
                <a:lnTo>
                  <a:pt x="270" y="234"/>
                </a:lnTo>
                <a:lnTo>
                  <a:pt x="336" y="174"/>
                </a:lnTo>
                <a:lnTo>
                  <a:pt x="378" y="144"/>
                </a:lnTo>
                <a:lnTo>
                  <a:pt x="450" y="102"/>
                </a:lnTo>
                <a:lnTo>
                  <a:pt x="486" y="78"/>
                </a:lnTo>
                <a:lnTo>
                  <a:pt x="552" y="60"/>
                </a:lnTo>
                <a:lnTo>
                  <a:pt x="606" y="42"/>
                </a:lnTo>
                <a:lnTo>
                  <a:pt x="654" y="30"/>
                </a:lnTo>
                <a:lnTo>
                  <a:pt x="714" y="18"/>
                </a:lnTo>
                <a:lnTo>
                  <a:pt x="762" y="12"/>
                </a:lnTo>
                <a:lnTo>
                  <a:pt x="834" y="12"/>
                </a:lnTo>
                <a:lnTo>
                  <a:pt x="906" y="0"/>
                </a:lnTo>
                <a:lnTo>
                  <a:pt x="954" y="12"/>
                </a:lnTo>
                <a:lnTo>
                  <a:pt x="1020" y="18"/>
                </a:lnTo>
                <a:lnTo>
                  <a:pt x="1062" y="24"/>
                </a:lnTo>
                <a:lnTo>
                  <a:pt x="1122" y="42"/>
                </a:lnTo>
                <a:lnTo>
                  <a:pt x="1176" y="60"/>
                </a:lnTo>
                <a:lnTo>
                  <a:pt x="1218" y="72"/>
                </a:lnTo>
                <a:lnTo>
                  <a:pt x="1254" y="90"/>
                </a:lnTo>
                <a:lnTo>
                  <a:pt x="1302" y="120"/>
                </a:lnTo>
                <a:lnTo>
                  <a:pt x="1350" y="150"/>
                </a:lnTo>
                <a:lnTo>
                  <a:pt x="1410" y="186"/>
                </a:lnTo>
                <a:lnTo>
                  <a:pt x="1452" y="228"/>
                </a:lnTo>
                <a:lnTo>
                  <a:pt x="1488" y="252"/>
                </a:lnTo>
                <a:lnTo>
                  <a:pt x="1518" y="288"/>
                </a:lnTo>
                <a:lnTo>
                  <a:pt x="1584" y="360"/>
                </a:lnTo>
                <a:lnTo>
                  <a:pt x="1602" y="396"/>
                </a:lnTo>
                <a:lnTo>
                  <a:pt x="1632" y="438"/>
                </a:lnTo>
                <a:lnTo>
                  <a:pt x="1656" y="492"/>
                </a:lnTo>
                <a:lnTo>
                  <a:pt x="1674" y="546"/>
                </a:lnTo>
                <a:lnTo>
                  <a:pt x="1692" y="588"/>
                </a:lnTo>
                <a:lnTo>
                  <a:pt x="1710" y="654"/>
                </a:lnTo>
                <a:lnTo>
                  <a:pt x="1728" y="720"/>
                </a:lnTo>
                <a:lnTo>
                  <a:pt x="1734" y="798"/>
                </a:lnTo>
                <a:lnTo>
                  <a:pt x="1734" y="852"/>
                </a:lnTo>
                <a:lnTo>
                  <a:pt x="1734" y="906"/>
                </a:lnTo>
                <a:lnTo>
                  <a:pt x="1728" y="954"/>
                </a:lnTo>
                <a:lnTo>
                  <a:pt x="1722" y="1008"/>
                </a:lnTo>
                <a:lnTo>
                  <a:pt x="1710" y="1062"/>
                </a:lnTo>
                <a:lnTo>
                  <a:pt x="1692" y="1104"/>
                </a:lnTo>
                <a:lnTo>
                  <a:pt x="1668" y="1158"/>
                </a:lnTo>
                <a:lnTo>
                  <a:pt x="1650" y="1206"/>
                </a:lnTo>
                <a:lnTo>
                  <a:pt x="1602" y="1290"/>
                </a:lnTo>
                <a:lnTo>
                  <a:pt x="1566" y="1344"/>
                </a:lnTo>
                <a:lnTo>
                  <a:pt x="1542" y="1374"/>
                </a:lnTo>
                <a:lnTo>
                  <a:pt x="1512" y="1404"/>
                </a:lnTo>
                <a:lnTo>
                  <a:pt x="1470" y="1458"/>
                </a:lnTo>
                <a:lnTo>
                  <a:pt x="1428" y="1482"/>
                </a:lnTo>
                <a:lnTo>
                  <a:pt x="1398" y="1518"/>
                </a:lnTo>
                <a:lnTo>
                  <a:pt x="1332" y="1548"/>
                </a:lnTo>
                <a:lnTo>
                  <a:pt x="222" y="1404"/>
                </a:lnTo>
                <a:close/>
              </a:path>
            </a:pathLst>
          </a:custGeom>
          <a:pattFill prst="ltUpDiag">
            <a:fgClr>
              <a:srgbClr val="C0C0C0">
                <a:alpha val="77000"/>
              </a:srgbClr>
            </a:fgClr>
            <a:bgClr>
              <a:schemeClr val="hlink">
                <a:alpha val="77000"/>
              </a:schemeClr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6216026F-F5D2-AC0E-7AC6-94616CD64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3867150"/>
            <a:ext cx="442912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">
            <a:extLst>
              <a:ext uri="{FF2B5EF4-FFF2-40B4-BE49-F238E27FC236}">
                <a16:creationId xmlns:a16="http://schemas.microsoft.com/office/drawing/2014/main" id="{6F433671-DE7D-FB2C-7F7C-896C1A788986}"/>
              </a:ext>
            </a:extLst>
          </p:cNvPr>
          <p:cNvSpPr>
            <a:spLocks/>
          </p:cNvSpPr>
          <p:nvPr/>
        </p:nvSpPr>
        <p:spPr bwMode="auto">
          <a:xfrm>
            <a:off x="1762125" y="1514475"/>
            <a:ext cx="2266950" cy="2333625"/>
          </a:xfrm>
          <a:custGeom>
            <a:avLst/>
            <a:gdLst>
              <a:gd name="T0" fmla="*/ 642 w 1428"/>
              <a:gd name="T1" fmla="*/ 1470 h 1470"/>
              <a:gd name="T2" fmla="*/ 0 w 1428"/>
              <a:gd name="T3" fmla="*/ 0 h 1470"/>
              <a:gd name="T4" fmla="*/ 1428 w 1428"/>
              <a:gd name="T5" fmla="*/ 726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8" h="1470">
                <a:moveTo>
                  <a:pt x="642" y="1470"/>
                </a:moveTo>
                <a:lnTo>
                  <a:pt x="0" y="0"/>
                </a:lnTo>
                <a:lnTo>
                  <a:pt x="1428" y="726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7" name="Group 19">
            <a:extLst>
              <a:ext uri="{FF2B5EF4-FFF2-40B4-BE49-F238E27FC236}">
                <a16:creationId xmlns:a16="http://schemas.microsoft.com/office/drawing/2014/main" id="{BD92F4CD-0B87-7FA5-E503-871B7A22F178}"/>
              </a:ext>
            </a:extLst>
          </p:cNvPr>
          <p:cNvGrpSpPr>
            <a:grpSpLocks/>
          </p:cNvGrpSpPr>
          <p:nvPr/>
        </p:nvGrpSpPr>
        <p:grpSpPr bwMode="auto">
          <a:xfrm>
            <a:off x="1743075" y="1377950"/>
            <a:ext cx="1619250" cy="2582863"/>
            <a:chOff x="1098" y="868"/>
            <a:chExt cx="1020" cy="1627"/>
          </a:xfrm>
        </p:grpSpPr>
        <p:grpSp>
          <p:nvGrpSpPr>
            <p:cNvPr id="7185" name="Group 17">
              <a:extLst>
                <a:ext uri="{FF2B5EF4-FFF2-40B4-BE49-F238E27FC236}">
                  <a16:creationId xmlns:a16="http://schemas.microsoft.com/office/drawing/2014/main" id="{913245D0-86BA-9F74-3F7C-9CA956BE1B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5" y="2157"/>
              <a:ext cx="353" cy="338"/>
              <a:chOff x="1765" y="2157"/>
              <a:chExt cx="353" cy="338"/>
            </a:xfrm>
          </p:grpSpPr>
          <p:sp>
            <p:nvSpPr>
              <p:cNvPr id="7177" name="Arc 9">
                <a:extLst>
                  <a:ext uri="{FF2B5EF4-FFF2-40B4-BE49-F238E27FC236}">
                    <a16:creationId xmlns:a16="http://schemas.microsoft.com/office/drawing/2014/main" id="{75ED40E8-32FA-EE6B-F5A7-91AA7C0433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8332260" flipV="1">
                <a:off x="1742" y="2230"/>
                <a:ext cx="288" cy="241"/>
              </a:xfrm>
              <a:custGeom>
                <a:avLst/>
                <a:gdLst>
                  <a:gd name="G0" fmla="+- 0 0 0"/>
                  <a:gd name="G1" fmla="+- 20044 0 0"/>
                  <a:gd name="G2" fmla="+- 21600 0 0"/>
                  <a:gd name="T0" fmla="*/ 8050 w 19466"/>
                  <a:gd name="T1" fmla="*/ 0 h 20044"/>
                  <a:gd name="T2" fmla="*/ 19466 w 19466"/>
                  <a:gd name="T3" fmla="*/ 10683 h 20044"/>
                  <a:gd name="T4" fmla="*/ 0 w 19466"/>
                  <a:gd name="T5" fmla="*/ 20044 h 20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466" h="20044" fill="none" extrusionOk="0">
                    <a:moveTo>
                      <a:pt x="8049" y="0"/>
                    </a:moveTo>
                    <a:cubicBezTo>
                      <a:pt x="13055" y="2010"/>
                      <a:pt x="17128" y="5821"/>
                      <a:pt x="19466" y="10682"/>
                    </a:cubicBezTo>
                  </a:path>
                  <a:path w="19466" h="20044" stroke="0" extrusionOk="0">
                    <a:moveTo>
                      <a:pt x="8049" y="0"/>
                    </a:moveTo>
                    <a:cubicBezTo>
                      <a:pt x="13055" y="2010"/>
                      <a:pt x="17128" y="5821"/>
                      <a:pt x="19466" y="10682"/>
                    </a:cubicBezTo>
                    <a:lnTo>
                      <a:pt x="0" y="20044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9" name="Arc 11">
                <a:extLst>
                  <a:ext uri="{FF2B5EF4-FFF2-40B4-BE49-F238E27FC236}">
                    <a16:creationId xmlns:a16="http://schemas.microsoft.com/office/drawing/2014/main" id="{A9914EF2-DFBD-D18B-7A87-37708B5B9144}"/>
                  </a:ext>
                </a:extLst>
              </p:cNvPr>
              <p:cNvSpPr>
                <a:spLocks/>
              </p:cNvSpPr>
              <p:nvPr/>
            </p:nvSpPr>
            <p:spPr bwMode="auto">
              <a:xfrm rot="18332260" flipV="1">
                <a:off x="1838" y="2189"/>
                <a:ext cx="311" cy="248"/>
              </a:xfrm>
              <a:custGeom>
                <a:avLst/>
                <a:gdLst>
                  <a:gd name="G0" fmla="+- 0 0 0"/>
                  <a:gd name="G1" fmla="+- 20632 0 0"/>
                  <a:gd name="G2" fmla="+- 21600 0 0"/>
                  <a:gd name="T0" fmla="*/ 6395 w 20893"/>
                  <a:gd name="T1" fmla="*/ 0 h 20632"/>
                  <a:gd name="T2" fmla="*/ 20893 w 20893"/>
                  <a:gd name="T3" fmla="*/ 15150 h 20632"/>
                  <a:gd name="T4" fmla="*/ 0 w 20893"/>
                  <a:gd name="T5" fmla="*/ 20632 h 20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893" h="20632" fill="none" extrusionOk="0">
                    <a:moveTo>
                      <a:pt x="6394" y="0"/>
                    </a:moveTo>
                    <a:cubicBezTo>
                      <a:pt x="13519" y="2208"/>
                      <a:pt x="18999" y="7935"/>
                      <a:pt x="20892" y="15150"/>
                    </a:cubicBezTo>
                  </a:path>
                  <a:path w="20893" h="20632" stroke="0" extrusionOk="0">
                    <a:moveTo>
                      <a:pt x="6394" y="0"/>
                    </a:moveTo>
                    <a:cubicBezTo>
                      <a:pt x="13519" y="2208"/>
                      <a:pt x="18999" y="7935"/>
                      <a:pt x="20892" y="15150"/>
                    </a:cubicBezTo>
                    <a:lnTo>
                      <a:pt x="0" y="2063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86" name="Group 18">
              <a:extLst>
                <a:ext uri="{FF2B5EF4-FFF2-40B4-BE49-F238E27FC236}">
                  <a16:creationId xmlns:a16="http://schemas.microsoft.com/office/drawing/2014/main" id="{E68F9C99-E806-CF4D-9A12-4EF9CA7F5B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8" y="868"/>
              <a:ext cx="269" cy="374"/>
              <a:chOff x="1098" y="868"/>
              <a:chExt cx="269" cy="374"/>
            </a:xfrm>
          </p:grpSpPr>
          <p:sp>
            <p:nvSpPr>
              <p:cNvPr id="7182" name="Arc 14">
                <a:extLst>
                  <a:ext uri="{FF2B5EF4-FFF2-40B4-BE49-F238E27FC236}">
                    <a16:creationId xmlns:a16="http://schemas.microsoft.com/office/drawing/2014/main" id="{6B3F30A3-BC60-3269-D861-911D0B258627}"/>
                  </a:ext>
                </a:extLst>
              </p:cNvPr>
              <p:cNvSpPr>
                <a:spLocks/>
              </p:cNvSpPr>
              <p:nvPr/>
            </p:nvSpPr>
            <p:spPr bwMode="auto">
              <a:xfrm rot="737662" flipV="1">
                <a:off x="1098" y="868"/>
                <a:ext cx="200" cy="279"/>
              </a:xfrm>
              <a:custGeom>
                <a:avLst/>
                <a:gdLst>
                  <a:gd name="G0" fmla="+- 0 0 0"/>
                  <a:gd name="G1" fmla="+- 18292 0 0"/>
                  <a:gd name="G2" fmla="+- 21600 0 0"/>
                  <a:gd name="T0" fmla="*/ 11488 w 19208"/>
                  <a:gd name="T1" fmla="*/ 0 h 18292"/>
                  <a:gd name="T2" fmla="*/ 19208 w 19208"/>
                  <a:gd name="T3" fmla="*/ 8412 h 18292"/>
                  <a:gd name="T4" fmla="*/ 0 w 19208"/>
                  <a:gd name="T5" fmla="*/ 18292 h 18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08" h="18292" fill="none" extrusionOk="0">
                    <a:moveTo>
                      <a:pt x="11487" y="0"/>
                    </a:moveTo>
                    <a:cubicBezTo>
                      <a:pt x="14769" y="2060"/>
                      <a:pt x="17435" y="4966"/>
                      <a:pt x="19207" y="8412"/>
                    </a:cubicBezTo>
                  </a:path>
                  <a:path w="19208" h="18292" stroke="0" extrusionOk="0">
                    <a:moveTo>
                      <a:pt x="11487" y="0"/>
                    </a:moveTo>
                    <a:cubicBezTo>
                      <a:pt x="14769" y="2060"/>
                      <a:pt x="17435" y="4966"/>
                      <a:pt x="19207" y="8412"/>
                    </a:cubicBezTo>
                    <a:lnTo>
                      <a:pt x="0" y="1829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3" name="Arc 15">
                <a:extLst>
                  <a:ext uri="{FF2B5EF4-FFF2-40B4-BE49-F238E27FC236}">
                    <a16:creationId xmlns:a16="http://schemas.microsoft.com/office/drawing/2014/main" id="{0A46D77A-EAEE-7F96-EA40-3E919F9994F4}"/>
                  </a:ext>
                </a:extLst>
              </p:cNvPr>
              <p:cNvSpPr>
                <a:spLocks/>
              </p:cNvSpPr>
              <p:nvPr/>
            </p:nvSpPr>
            <p:spPr bwMode="auto">
              <a:xfrm rot="737662" flipV="1">
                <a:off x="1155" y="953"/>
                <a:ext cx="212" cy="289"/>
              </a:xfrm>
              <a:custGeom>
                <a:avLst/>
                <a:gdLst>
                  <a:gd name="G0" fmla="+- 0 0 0"/>
                  <a:gd name="G1" fmla="+- 18982 0 0"/>
                  <a:gd name="G2" fmla="+- 21600 0 0"/>
                  <a:gd name="T0" fmla="*/ 10307 w 20314"/>
                  <a:gd name="T1" fmla="*/ 0 h 18982"/>
                  <a:gd name="T2" fmla="*/ 20314 w 20314"/>
                  <a:gd name="T3" fmla="*/ 11640 h 18982"/>
                  <a:gd name="T4" fmla="*/ 0 w 20314"/>
                  <a:gd name="T5" fmla="*/ 18982 h 18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314" h="18982" fill="none" extrusionOk="0">
                    <a:moveTo>
                      <a:pt x="10307" y="-1"/>
                    </a:moveTo>
                    <a:cubicBezTo>
                      <a:pt x="14955" y="2523"/>
                      <a:pt x="18516" y="6665"/>
                      <a:pt x="20313" y="11640"/>
                    </a:cubicBezTo>
                  </a:path>
                  <a:path w="20314" h="18982" stroke="0" extrusionOk="0">
                    <a:moveTo>
                      <a:pt x="10307" y="-1"/>
                    </a:moveTo>
                    <a:cubicBezTo>
                      <a:pt x="14955" y="2523"/>
                      <a:pt x="18516" y="6665"/>
                      <a:pt x="20313" y="11640"/>
                    </a:cubicBezTo>
                    <a:lnTo>
                      <a:pt x="0" y="1898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7188" name="Group 20">
            <a:extLst>
              <a:ext uri="{FF2B5EF4-FFF2-40B4-BE49-F238E27FC236}">
                <a16:creationId xmlns:a16="http://schemas.microsoft.com/office/drawing/2014/main" id="{E487F456-2E22-3106-8737-CF06C357824C}"/>
              </a:ext>
            </a:extLst>
          </p:cNvPr>
          <p:cNvGrpSpPr>
            <a:grpSpLocks/>
          </p:cNvGrpSpPr>
          <p:nvPr/>
        </p:nvGrpSpPr>
        <p:grpSpPr bwMode="auto">
          <a:xfrm>
            <a:off x="3260725" y="1382713"/>
            <a:ext cx="3475038" cy="438150"/>
            <a:chOff x="2052" y="1335"/>
            <a:chExt cx="2189" cy="276"/>
          </a:xfrm>
        </p:grpSpPr>
        <p:sp>
          <p:nvSpPr>
            <p:cNvPr id="7189" name="Line 21">
              <a:extLst>
                <a:ext uri="{FF2B5EF4-FFF2-40B4-BE49-F238E27FC236}">
                  <a16:creationId xmlns:a16="http://schemas.microsoft.com/office/drawing/2014/main" id="{1F58E892-5893-3B82-AC78-477239B33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2" y="1566"/>
              <a:ext cx="1212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Text Box 22">
              <a:extLst>
                <a:ext uri="{FF2B5EF4-FFF2-40B4-BE49-F238E27FC236}">
                  <a16:creationId xmlns:a16="http://schemas.microsoft.com/office/drawing/2014/main" id="{D89CFF6A-F525-35FD-876B-7AE8146BF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133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Major Segment</a:t>
              </a:r>
            </a:p>
          </p:txBody>
        </p:sp>
      </p:grpSp>
      <p:grpSp>
        <p:nvGrpSpPr>
          <p:cNvPr id="7191" name="Group 23">
            <a:extLst>
              <a:ext uri="{FF2B5EF4-FFF2-40B4-BE49-F238E27FC236}">
                <a16:creationId xmlns:a16="http://schemas.microsoft.com/office/drawing/2014/main" id="{988427AB-AD27-FC44-C78E-777689531182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3424238"/>
            <a:ext cx="4618038" cy="655637"/>
            <a:chOff x="1584" y="2308"/>
            <a:chExt cx="2909" cy="413"/>
          </a:xfrm>
        </p:grpSpPr>
        <p:sp>
          <p:nvSpPr>
            <p:cNvPr id="7192" name="Line 24">
              <a:extLst>
                <a:ext uri="{FF2B5EF4-FFF2-40B4-BE49-F238E27FC236}">
                  <a16:creationId xmlns:a16="http://schemas.microsoft.com/office/drawing/2014/main" id="{58F8D7A6-DC60-6E5E-AAA6-27B3D0C6C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308"/>
              <a:ext cx="186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Text Box 25">
              <a:extLst>
                <a:ext uri="{FF2B5EF4-FFF2-40B4-BE49-F238E27FC236}">
                  <a16:creationId xmlns:a16="http://schemas.microsoft.com/office/drawing/2014/main" id="{8A7642C9-D23C-B54B-1B65-77CA35F13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1" y="2490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Minor Segment</a:t>
              </a:r>
            </a:p>
          </p:txBody>
        </p:sp>
      </p:grpSp>
      <p:sp>
        <p:nvSpPr>
          <p:cNvPr id="7194" name="Text Box 26">
            <a:extLst>
              <a:ext uri="{FF2B5EF4-FFF2-40B4-BE49-F238E27FC236}">
                <a16:creationId xmlns:a16="http://schemas.microsoft.com/office/drawing/2014/main" id="{BC924C58-6CA0-5491-63D0-2EA06D1B3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8115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C03CE995-6ABA-9E3D-CF66-79B07E434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3811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3C892C08-644E-CBA6-2930-59D548DB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38115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4BD96CDF-C875-686B-0B89-FA1C84F1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925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8EB0A51E-CB92-C966-C606-95567045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75" y="2503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E506454B-0164-3C9E-FB38-1FA7F2444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4738688"/>
            <a:ext cx="8223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The Shaded Segment BED</a:t>
            </a:r>
            <a:r>
              <a:rPr lang="en-US" altLang="en-US" i="1"/>
              <a:t> </a:t>
            </a:r>
            <a:r>
              <a:rPr lang="en-US" altLang="en-US"/>
              <a:t>is called the </a:t>
            </a:r>
            <a:r>
              <a:rPr lang="en-US" altLang="en-US" b="1" i="1">
                <a:solidFill>
                  <a:srgbClr val="FF0000"/>
                </a:solidFill>
              </a:rPr>
              <a:t>alternate segment</a:t>
            </a:r>
            <a:r>
              <a:rPr lang="en-US" altLang="en-US"/>
              <a:t> to the angle CBD</a:t>
            </a:r>
          </a:p>
          <a:p>
            <a:pPr algn="l"/>
            <a:r>
              <a:rPr lang="en-US" altLang="en-US"/>
              <a:t>The angle between a tangent to a circle and a chord drawn through the point</a:t>
            </a:r>
          </a:p>
          <a:p>
            <a:pPr algn="l"/>
            <a:r>
              <a:rPr lang="en-US" altLang="en-US"/>
              <a:t>of contact is equal to any angle subtended by the chord at the circumference in </a:t>
            </a:r>
          </a:p>
          <a:p>
            <a:pPr algn="l"/>
            <a:r>
              <a:rPr lang="en-US" altLang="en-US"/>
              <a:t>the alternate segment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/>
      <p:bldP spid="7195" grpId="0"/>
      <p:bldP spid="7196" grpId="0"/>
      <p:bldP spid="7197" grpId="0"/>
      <p:bldP spid="7198" grpId="0"/>
      <p:bldP spid="7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>
            <a:extLst>
              <a:ext uri="{FF2B5EF4-FFF2-40B4-BE49-F238E27FC236}">
                <a16:creationId xmlns:a16="http://schemas.microsoft.com/office/drawing/2014/main" id="{26E4298D-7D50-C9F3-E26F-CBC26E6C5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509838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8203" name="Group 11">
            <a:extLst>
              <a:ext uri="{FF2B5EF4-FFF2-40B4-BE49-F238E27FC236}">
                <a16:creationId xmlns:a16="http://schemas.microsoft.com/office/drawing/2014/main" id="{BC6016DA-F593-C28F-5EAC-806D515F5F1A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3090863"/>
            <a:ext cx="2557462" cy="1457325"/>
            <a:chOff x="913" y="1128"/>
            <a:chExt cx="1611" cy="918"/>
          </a:xfrm>
        </p:grpSpPr>
        <p:sp>
          <p:nvSpPr>
            <p:cNvPr id="8197" name="AutoShape 5">
              <a:extLst>
                <a:ext uri="{FF2B5EF4-FFF2-40B4-BE49-F238E27FC236}">
                  <a16:creationId xmlns:a16="http://schemas.microsoft.com/office/drawing/2014/main" id="{D34ED10A-1EBB-056C-7182-2D4AD3C2B5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321761">
              <a:off x="1239" y="876"/>
              <a:ext cx="844" cy="1496"/>
            </a:xfrm>
            <a:prstGeom prst="rtTriangl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9" name="AutoShape 7">
              <a:extLst>
                <a:ext uri="{FF2B5EF4-FFF2-40B4-BE49-F238E27FC236}">
                  <a16:creationId xmlns:a16="http://schemas.microsoft.com/office/drawing/2014/main" id="{B7DE146D-816F-0262-3386-DC541A7A48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609821" flipH="1">
              <a:off x="1251" y="876"/>
              <a:ext cx="844" cy="1496"/>
            </a:xfrm>
            <a:prstGeom prst="rtTriangle">
              <a:avLst/>
            </a:prstGeom>
            <a:solidFill>
              <a:schemeClr val="accent1">
                <a:alpha val="98000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0" name="Line 8">
              <a:extLst>
                <a:ext uri="{FF2B5EF4-FFF2-40B4-BE49-F238E27FC236}">
                  <a16:creationId xmlns:a16="http://schemas.microsoft.com/office/drawing/2014/main" id="{614C45B3-33B4-9A6A-8250-A39AE6B75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60" y="1128"/>
              <a:ext cx="864" cy="5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E005D2C-6F52-D901-0B43-6F99FA859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1596"/>
              <a:ext cx="56" cy="68"/>
            </a:xfrm>
            <a:prstGeom prst="ellipse">
              <a:avLst/>
            </a:prstGeom>
            <a:solidFill>
              <a:schemeClr val="tx2">
                <a:alpha val="98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7FCC1A01-1350-59BA-51FE-5594D15A7DF3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2236788"/>
            <a:ext cx="5356225" cy="1582737"/>
            <a:chOff x="1695" y="584"/>
            <a:chExt cx="3374" cy="997"/>
          </a:xfrm>
        </p:grpSpPr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60AD5EA8-B272-AE0D-C71E-53271F980C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5" y="752"/>
              <a:ext cx="169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E94B6A9C-15B7-A084-10B0-F658DCE38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3" y="584"/>
              <a:ext cx="1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Centre of Circle</a:t>
              </a:r>
            </a:p>
          </p:txBody>
        </p:sp>
      </p:grpSp>
      <p:grpSp>
        <p:nvGrpSpPr>
          <p:cNvPr id="8212" name="Group 20">
            <a:extLst>
              <a:ext uri="{FF2B5EF4-FFF2-40B4-BE49-F238E27FC236}">
                <a16:creationId xmlns:a16="http://schemas.microsoft.com/office/drawing/2014/main" id="{89B1948F-19C7-AD44-16F8-8F9611D9D56B}"/>
              </a:ext>
            </a:extLst>
          </p:cNvPr>
          <p:cNvGrpSpPr>
            <a:grpSpLocks/>
          </p:cNvGrpSpPr>
          <p:nvPr/>
        </p:nvGrpSpPr>
        <p:grpSpPr bwMode="auto">
          <a:xfrm>
            <a:off x="2008188" y="2679700"/>
            <a:ext cx="1543050" cy="211138"/>
            <a:chOff x="1206" y="863"/>
            <a:chExt cx="972" cy="133"/>
          </a:xfrm>
        </p:grpSpPr>
        <p:sp>
          <p:nvSpPr>
            <p:cNvPr id="8210" name="Freeform 18">
              <a:extLst>
                <a:ext uri="{FF2B5EF4-FFF2-40B4-BE49-F238E27FC236}">
                  <a16:creationId xmlns:a16="http://schemas.microsoft.com/office/drawing/2014/main" id="{74985935-B4F5-66DF-5343-93553F51C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" y="863"/>
              <a:ext cx="114" cy="118"/>
            </a:xfrm>
            <a:custGeom>
              <a:avLst/>
              <a:gdLst>
                <a:gd name="T0" fmla="*/ 42 w 114"/>
                <a:gd name="T1" fmla="*/ 1 h 118"/>
                <a:gd name="T2" fmla="*/ 60 w 114"/>
                <a:gd name="T3" fmla="*/ 13 h 118"/>
                <a:gd name="T4" fmla="*/ 78 w 114"/>
                <a:gd name="T5" fmla="*/ 25 h 118"/>
                <a:gd name="T6" fmla="*/ 114 w 114"/>
                <a:gd name="T7" fmla="*/ 49 h 118"/>
                <a:gd name="T8" fmla="*/ 72 w 114"/>
                <a:gd name="T9" fmla="*/ 118 h 118"/>
                <a:gd name="T10" fmla="*/ 0 w 114"/>
                <a:gd name="T11" fmla="*/ 79 h 118"/>
                <a:gd name="T12" fmla="*/ 42 w 114"/>
                <a:gd name="T13" fmla="*/ 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18">
                  <a:moveTo>
                    <a:pt x="42" y="1"/>
                  </a:moveTo>
                  <a:cubicBezTo>
                    <a:pt x="59" y="7"/>
                    <a:pt x="43" y="0"/>
                    <a:pt x="60" y="13"/>
                  </a:cubicBezTo>
                  <a:cubicBezTo>
                    <a:pt x="66" y="17"/>
                    <a:pt x="78" y="25"/>
                    <a:pt x="78" y="25"/>
                  </a:cubicBezTo>
                  <a:cubicBezTo>
                    <a:pt x="88" y="40"/>
                    <a:pt x="102" y="37"/>
                    <a:pt x="114" y="49"/>
                  </a:cubicBezTo>
                  <a:lnTo>
                    <a:pt x="72" y="118"/>
                  </a:lnTo>
                  <a:lnTo>
                    <a:pt x="0" y="79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chemeClr val="tx1">
                <a:alpha val="98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1" name="Freeform 19">
              <a:extLst>
                <a:ext uri="{FF2B5EF4-FFF2-40B4-BE49-F238E27FC236}">
                  <a16:creationId xmlns:a16="http://schemas.microsoft.com/office/drawing/2014/main" id="{B77DEF68-2A15-5310-85A2-A0F4395B3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" y="906"/>
              <a:ext cx="78" cy="90"/>
            </a:xfrm>
            <a:custGeom>
              <a:avLst/>
              <a:gdLst>
                <a:gd name="T0" fmla="*/ 57 w 78"/>
                <a:gd name="T1" fmla="*/ 0 h 90"/>
                <a:gd name="T2" fmla="*/ 0 w 78"/>
                <a:gd name="T3" fmla="*/ 33 h 90"/>
                <a:gd name="T4" fmla="*/ 21 w 78"/>
                <a:gd name="T5" fmla="*/ 90 h 90"/>
                <a:gd name="T6" fmla="*/ 78 w 78"/>
                <a:gd name="T7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90">
                  <a:moveTo>
                    <a:pt x="57" y="0"/>
                  </a:moveTo>
                  <a:lnTo>
                    <a:pt x="0" y="33"/>
                  </a:lnTo>
                  <a:lnTo>
                    <a:pt x="21" y="90"/>
                  </a:lnTo>
                  <a:lnTo>
                    <a:pt x="78" y="63"/>
                  </a:lnTo>
                </a:path>
              </a:pathLst>
            </a:custGeom>
            <a:solidFill>
              <a:schemeClr val="tx1">
                <a:alpha val="98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14" name="Text Box 22">
            <a:extLst>
              <a:ext uri="{FF2B5EF4-FFF2-40B4-BE49-F238E27FC236}">
                <a16:creationId xmlns:a16="http://schemas.microsoft.com/office/drawing/2014/main" id="{8BB756F0-0E43-4E32-C09B-01E51249DAAD}"/>
              </a:ext>
            </a:extLst>
          </p:cNvPr>
          <p:cNvSpPr txBox="1">
            <a:spLocks noChangeArrowheads="1"/>
          </p:cNvSpPr>
          <p:nvPr/>
        </p:nvSpPr>
        <p:spPr bwMode="auto">
          <a:xfrm rot="236949">
            <a:off x="2178050" y="38338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98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Diameter</a:t>
            </a:r>
          </a:p>
        </p:txBody>
      </p:sp>
      <p:sp>
        <p:nvSpPr>
          <p:cNvPr id="8215" name="WordArt 23">
            <a:extLst>
              <a:ext uri="{FF2B5EF4-FFF2-40B4-BE49-F238E27FC236}">
                <a16:creationId xmlns:a16="http://schemas.microsoft.com/office/drawing/2014/main" id="{A564E848-6E18-7A1B-BD6B-414AD5C2CE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2300" y="368300"/>
            <a:ext cx="5338763" cy="2311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The angle in a semi circle is 90 degrees!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CE849F6-ED68-710C-FA99-CEE07AEB2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8000"/>
          </a:scheme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8000"/>
          </a:scheme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301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Brush Script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Randle</dc:creator>
  <cp:lastModifiedBy>Nayan GRIFFITHS</cp:lastModifiedBy>
  <cp:revision>30</cp:revision>
  <dcterms:created xsi:type="dcterms:W3CDTF">2005-05-17T05:55:16Z</dcterms:created>
  <dcterms:modified xsi:type="dcterms:W3CDTF">2023-03-24T13:33:35Z</dcterms:modified>
</cp:coreProperties>
</file>